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693400" cy="7556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752"/>
  </p:normalViewPr>
  <p:slideViewPr>
    <p:cSldViewPr snapToGrid="0">
      <p:cViewPr varScale="1">
        <p:scale>
          <a:sx n="105" d="100"/>
          <a:sy n="105" d="100"/>
        </p:scale>
        <p:origin x="1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802005" y="2342514"/>
            <a:ext cx="9089391" cy="158686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04010" y="4231640"/>
            <a:ext cx="7485381" cy="18891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890013" y="871727"/>
            <a:ext cx="796290" cy="34734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idx="1"/>
          </p:nvPr>
        </p:nvSpPr>
        <p:spPr>
          <a:xfrm>
            <a:off x="902716" y="1737866"/>
            <a:ext cx="8894445" cy="460565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890013" y="871727"/>
            <a:ext cx="796290" cy="34734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idx="1"/>
          </p:nvPr>
        </p:nvSpPr>
        <p:spPr>
          <a:xfrm>
            <a:off x="902716" y="1737866"/>
            <a:ext cx="8894445" cy="460565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890013" y="871727"/>
            <a:ext cx="796290" cy="34734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34669" y="1737995"/>
            <a:ext cx="4651630" cy="49872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g object 18"/>
          <p:cNvSpPr/>
          <p:nvPr/>
        </p:nvSpPr>
        <p:spPr>
          <a:xfrm>
            <a:off x="15241" y="15241"/>
            <a:ext cx="1061290" cy="10792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154" y="0"/>
                </a:moveTo>
                <a:lnTo>
                  <a:pt x="0" y="0"/>
                </a:lnTo>
                <a:lnTo>
                  <a:pt x="0" y="19929"/>
                </a:lnTo>
                <a:lnTo>
                  <a:pt x="597" y="19482"/>
                </a:lnTo>
                <a:lnTo>
                  <a:pt x="1184" y="19084"/>
                </a:lnTo>
                <a:lnTo>
                  <a:pt x="1746" y="18810"/>
                </a:lnTo>
                <a:lnTo>
                  <a:pt x="2264" y="18736"/>
                </a:lnTo>
                <a:lnTo>
                  <a:pt x="3009" y="19098"/>
                </a:lnTo>
                <a:lnTo>
                  <a:pt x="3751" y="19840"/>
                </a:lnTo>
                <a:lnTo>
                  <a:pt x="4487" y="20688"/>
                </a:lnTo>
                <a:lnTo>
                  <a:pt x="5216" y="21367"/>
                </a:lnTo>
                <a:lnTo>
                  <a:pt x="5936" y="21600"/>
                </a:lnTo>
                <a:lnTo>
                  <a:pt x="6601" y="21209"/>
                </a:lnTo>
                <a:lnTo>
                  <a:pt x="7161" y="20384"/>
                </a:lnTo>
                <a:lnTo>
                  <a:pt x="7678" y="19393"/>
                </a:lnTo>
                <a:lnTo>
                  <a:pt x="8216" y="18506"/>
                </a:lnTo>
                <a:lnTo>
                  <a:pt x="8838" y="17992"/>
                </a:lnTo>
                <a:lnTo>
                  <a:pt x="9661" y="18005"/>
                </a:lnTo>
                <a:lnTo>
                  <a:pt x="10655" y="18360"/>
                </a:lnTo>
                <a:lnTo>
                  <a:pt x="11696" y="18811"/>
                </a:lnTo>
                <a:lnTo>
                  <a:pt x="12658" y="19109"/>
                </a:lnTo>
                <a:lnTo>
                  <a:pt x="13419" y="19009"/>
                </a:lnTo>
                <a:lnTo>
                  <a:pt x="13838" y="18378"/>
                </a:lnTo>
                <a:lnTo>
                  <a:pt x="13972" y="17399"/>
                </a:lnTo>
                <a:lnTo>
                  <a:pt x="13998" y="16288"/>
                </a:lnTo>
                <a:lnTo>
                  <a:pt x="14092" y="15259"/>
                </a:lnTo>
                <a:lnTo>
                  <a:pt x="14429" y="14528"/>
                </a:lnTo>
                <a:lnTo>
                  <a:pt x="15173" y="14196"/>
                </a:lnTo>
                <a:lnTo>
                  <a:pt x="16225" y="14099"/>
                </a:lnTo>
                <a:lnTo>
                  <a:pt x="17364" y="14066"/>
                </a:lnTo>
                <a:lnTo>
                  <a:pt x="18366" y="13927"/>
                </a:lnTo>
                <a:lnTo>
                  <a:pt x="19011" y="13510"/>
                </a:lnTo>
                <a:lnTo>
                  <a:pt x="19106" y="12771"/>
                </a:lnTo>
                <a:lnTo>
                  <a:pt x="18791" y="11835"/>
                </a:lnTo>
                <a:lnTo>
                  <a:pt x="18321" y="10823"/>
                </a:lnTo>
                <a:lnTo>
                  <a:pt x="17949" y="9854"/>
                </a:lnTo>
                <a:lnTo>
                  <a:pt x="17930" y="9046"/>
                </a:lnTo>
                <a:lnTo>
                  <a:pt x="18449" y="8440"/>
                </a:lnTo>
                <a:lnTo>
                  <a:pt x="19352" y="7910"/>
                </a:lnTo>
                <a:lnTo>
                  <a:pt x="20362" y="7397"/>
                </a:lnTo>
                <a:lnTo>
                  <a:pt x="21204" y="6841"/>
                </a:lnTo>
                <a:lnTo>
                  <a:pt x="21600" y="6184"/>
                </a:lnTo>
                <a:lnTo>
                  <a:pt x="21358" y="5458"/>
                </a:lnTo>
                <a:lnTo>
                  <a:pt x="20658" y="4739"/>
                </a:lnTo>
                <a:lnTo>
                  <a:pt x="19784" y="4026"/>
                </a:lnTo>
                <a:lnTo>
                  <a:pt x="19019" y="3319"/>
                </a:lnTo>
                <a:lnTo>
                  <a:pt x="18646" y="2617"/>
                </a:lnTo>
                <a:lnTo>
                  <a:pt x="18754" y="2022"/>
                </a:lnTo>
                <a:lnTo>
                  <a:pt x="19125" y="1368"/>
                </a:lnTo>
                <a:lnTo>
                  <a:pt x="19634" y="684"/>
                </a:lnTo>
                <a:lnTo>
                  <a:pt x="20154" y="0"/>
                </a:lnTo>
                <a:close/>
              </a:path>
            </a:pathLst>
          </a:custGeom>
          <a:solidFill>
            <a:srgbClr val="40ABAD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54" name="bg object 19"/>
          <p:cNvGrpSpPr/>
          <p:nvPr/>
        </p:nvGrpSpPr>
        <p:grpSpPr>
          <a:xfrm>
            <a:off x="291787" y="280384"/>
            <a:ext cx="231078" cy="365298"/>
            <a:chOff x="0" y="0"/>
            <a:chExt cx="231077" cy="365296"/>
          </a:xfrm>
        </p:grpSpPr>
        <p:sp>
          <p:nvSpPr>
            <p:cNvPr id="50" name="Shape"/>
            <p:cNvSpPr/>
            <p:nvPr/>
          </p:nvSpPr>
          <p:spPr>
            <a:xfrm>
              <a:off x="0" y="0"/>
              <a:ext cx="221472" cy="365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206" y="0"/>
                  </a:moveTo>
                  <a:lnTo>
                    <a:pt x="7138" y="510"/>
                  </a:lnTo>
                  <a:lnTo>
                    <a:pt x="3851" y="1900"/>
                  </a:lnTo>
                  <a:lnTo>
                    <a:pt x="1534" y="3963"/>
                  </a:lnTo>
                  <a:lnTo>
                    <a:pt x="372" y="6492"/>
                  </a:lnTo>
                  <a:lnTo>
                    <a:pt x="0" y="10800"/>
                  </a:lnTo>
                  <a:lnTo>
                    <a:pt x="93" y="13055"/>
                  </a:lnTo>
                  <a:lnTo>
                    <a:pt x="1538" y="17637"/>
                  </a:lnTo>
                  <a:lnTo>
                    <a:pt x="3882" y="19701"/>
                  </a:lnTo>
                  <a:lnTo>
                    <a:pt x="7242" y="21091"/>
                  </a:lnTo>
                  <a:lnTo>
                    <a:pt x="11455" y="21600"/>
                  </a:lnTo>
                  <a:lnTo>
                    <a:pt x="15765" y="21094"/>
                  </a:lnTo>
                  <a:lnTo>
                    <a:pt x="19288" y="19704"/>
                  </a:lnTo>
                  <a:lnTo>
                    <a:pt x="21600" y="17681"/>
                  </a:lnTo>
                  <a:lnTo>
                    <a:pt x="11455" y="17681"/>
                  </a:lnTo>
                  <a:lnTo>
                    <a:pt x="9701" y="17498"/>
                  </a:lnTo>
                  <a:lnTo>
                    <a:pt x="8348" y="16978"/>
                  </a:lnTo>
                  <a:lnTo>
                    <a:pt x="7443" y="16167"/>
                  </a:lnTo>
                  <a:lnTo>
                    <a:pt x="7031" y="15109"/>
                  </a:lnTo>
                  <a:lnTo>
                    <a:pt x="6982" y="14690"/>
                  </a:lnTo>
                  <a:lnTo>
                    <a:pt x="6982" y="14390"/>
                  </a:lnTo>
                  <a:lnTo>
                    <a:pt x="8348" y="12012"/>
                  </a:lnTo>
                  <a:lnTo>
                    <a:pt x="11455" y="11249"/>
                  </a:lnTo>
                  <a:lnTo>
                    <a:pt x="21488" y="11249"/>
                  </a:lnTo>
                  <a:lnTo>
                    <a:pt x="19288" y="9286"/>
                  </a:lnTo>
                  <a:lnTo>
                    <a:pt x="16094" y="7988"/>
                  </a:lnTo>
                  <a:lnTo>
                    <a:pt x="7281" y="7988"/>
                  </a:lnTo>
                  <a:lnTo>
                    <a:pt x="6683" y="7838"/>
                  </a:lnTo>
                  <a:lnTo>
                    <a:pt x="7429" y="5266"/>
                  </a:lnTo>
                  <a:lnTo>
                    <a:pt x="11206" y="3919"/>
                  </a:lnTo>
                  <a:lnTo>
                    <a:pt x="21259" y="3919"/>
                  </a:lnTo>
                  <a:lnTo>
                    <a:pt x="21074" y="3433"/>
                  </a:lnTo>
                  <a:lnTo>
                    <a:pt x="18648" y="1593"/>
                  </a:lnTo>
                  <a:lnTo>
                    <a:pt x="15197" y="415"/>
                  </a:lnTo>
                  <a:lnTo>
                    <a:pt x="11206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1" name="Shape"/>
            <p:cNvSpPr/>
            <p:nvPr/>
          </p:nvSpPr>
          <p:spPr>
            <a:xfrm>
              <a:off x="117448" y="190243"/>
              <a:ext cx="113630" cy="10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557" y="0"/>
                  </a:moveTo>
                  <a:lnTo>
                    <a:pt x="0" y="0"/>
                  </a:lnTo>
                  <a:lnTo>
                    <a:pt x="3418" y="678"/>
                  </a:lnTo>
                  <a:lnTo>
                    <a:pt x="6054" y="2561"/>
                  </a:lnTo>
                  <a:lnTo>
                    <a:pt x="7819" y="5424"/>
                  </a:lnTo>
                  <a:lnTo>
                    <a:pt x="8621" y="9040"/>
                  </a:lnTo>
                  <a:lnTo>
                    <a:pt x="8717" y="10548"/>
                  </a:lnTo>
                  <a:lnTo>
                    <a:pt x="8717" y="11554"/>
                  </a:lnTo>
                  <a:lnTo>
                    <a:pt x="6054" y="19239"/>
                  </a:lnTo>
                  <a:lnTo>
                    <a:pt x="0" y="21600"/>
                  </a:lnTo>
                  <a:lnTo>
                    <a:pt x="19774" y="21600"/>
                  </a:lnTo>
                  <a:lnTo>
                    <a:pt x="19900" y="21410"/>
                  </a:lnTo>
                  <a:lnTo>
                    <a:pt x="21600" y="12759"/>
                  </a:lnTo>
                  <a:lnTo>
                    <a:pt x="21600" y="9243"/>
                  </a:lnTo>
                  <a:lnTo>
                    <a:pt x="19900" y="528"/>
                  </a:lnTo>
                  <a:lnTo>
                    <a:pt x="19557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2" name="Shape"/>
            <p:cNvSpPr/>
            <p:nvPr/>
          </p:nvSpPr>
          <p:spPr>
            <a:xfrm>
              <a:off x="114901" y="66283"/>
              <a:ext cx="110569" cy="42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37" y="0"/>
                  </a:moveTo>
                  <a:lnTo>
                    <a:pt x="0" y="0"/>
                  </a:lnTo>
                  <a:lnTo>
                    <a:pt x="3336" y="1378"/>
                  </a:lnTo>
                  <a:lnTo>
                    <a:pt x="5786" y="5046"/>
                  </a:lnTo>
                  <a:lnTo>
                    <a:pt x="7432" y="10304"/>
                  </a:lnTo>
                  <a:lnTo>
                    <a:pt x="8360" y="16455"/>
                  </a:lnTo>
                  <a:lnTo>
                    <a:pt x="8661" y="19546"/>
                  </a:lnTo>
                  <a:lnTo>
                    <a:pt x="9554" y="21600"/>
                  </a:lnTo>
                  <a:lnTo>
                    <a:pt x="20704" y="21600"/>
                  </a:lnTo>
                  <a:lnTo>
                    <a:pt x="21600" y="19285"/>
                  </a:lnTo>
                  <a:lnTo>
                    <a:pt x="21600" y="16455"/>
                  </a:lnTo>
                  <a:lnTo>
                    <a:pt x="20137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3" name="Shape"/>
            <p:cNvSpPr/>
            <p:nvPr/>
          </p:nvSpPr>
          <p:spPr>
            <a:xfrm>
              <a:off x="74651" y="123177"/>
              <a:ext cx="90362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3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0794" y="17219"/>
                  </a:lnTo>
                  <a:lnTo>
                    <a:pt x="1023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890013" y="871727"/>
            <a:ext cx="796290" cy="34734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/>
          <p:cNvSpPr/>
          <p:nvPr/>
        </p:nvSpPr>
        <p:spPr>
          <a:xfrm>
            <a:off x="9172082" y="6676759"/>
            <a:ext cx="736770" cy="718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422" y="0"/>
                </a:moveTo>
                <a:lnTo>
                  <a:pt x="7970" y="411"/>
                </a:lnTo>
                <a:lnTo>
                  <a:pt x="7640" y="1177"/>
                </a:lnTo>
                <a:lnTo>
                  <a:pt x="7324" y="1972"/>
                </a:lnTo>
                <a:lnTo>
                  <a:pt x="6912" y="2471"/>
                </a:lnTo>
                <a:lnTo>
                  <a:pt x="6268" y="2491"/>
                </a:lnTo>
                <a:lnTo>
                  <a:pt x="5463" y="2248"/>
                </a:lnTo>
                <a:lnTo>
                  <a:pt x="4677" y="2030"/>
                </a:lnTo>
                <a:lnTo>
                  <a:pt x="4086" y="2129"/>
                </a:lnTo>
                <a:lnTo>
                  <a:pt x="3857" y="2698"/>
                </a:lnTo>
                <a:lnTo>
                  <a:pt x="3885" y="3533"/>
                </a:lnTo>
                <a:lnTo>
                  <a:pt x="3935" y="4391"/>
                </a:lnTo>
                <a:lnTo>
                  <a:pt x="3771" y="5028"/>
                </a:lnTo>
                <a:lnTo>
                  <a:pt x="3202" y="5327"/>
                </a:lnTo>
                <a:lnTo>
                  <a:pt x="2374" y="5463"/>
                </a:lnTo>
                <a:lnTo>
                  <a:pt x="1572" y="5617"/>
                </a:lnTo>
                <a:lnTo>
                  <a:pt x="1079" y="5972"/>
                </a:lnTo>
                <a:lnTo>
                  <a:pt x="1115" y="6581"/>
                </a:lnTo>
                <a:lnTo>
                  <a:pt x="1494" y="7320"/>
                </a:lnTo>
                <a:lnTo>
                  <a:pt x="1901" y="8072"/>
                </a:lnTo>
                <a:lnTo>
                  <a:pt x="2022" y="8723"/>
                </a:lnTo>
                <a:lnTo>
                  <a:pt x="1638" y="9240"/>
                </a:lnTo>
                <a:lnTo>
                  <a:pt x="951" y="9729"/>
                </a:lnTo>
                <a:lnTo>
                  <a:pt x="294" y="10228"/>
                </a:lnTo>
                <a:lnTo>
                  <a:pt x="0" y="10774"/>
                </a:lnTo>
                <a:lnTo>
                  <a:pt x="291" y="11321"/>
                </a:lnTo>
                <a:lnTo>
                  <a:pt x="946" y="11822"/>
                </a:lnTo>
                <a:lnTo>
                  <a:pt x="1631" y="12314"/>
                </a:lnTo>
                <a:lnTo>
                  <a:pt x="2013" y="12834"/>
                </a:lnTo>
                <a:lnTo>
                  <a:pt x="1888" y="13484"/>
                </a:lnTo>
                <a:lnTo>
                  <a:pt x="1478" y="14235"/>
                </a:lnTo>
                <a:lnTo>
                  <a:pt x="1095" y="14971"/>
                </a:lnTo>
                <a:lnTo>
                  <a:pt x="1057" y="15580"/>
                </a:lnTo>
                <a:lnTo>
                  <a:pt x="1548" y="15937"/>
                </a:lnTo>
                <a:lnTo>
                  <a:pt x="2349" y="16095"/>
                </a:lnTo>
                <a:lnTo>
                  <a:pt x="3176" y="16235"/>
                </a:lnTo>
                <a:lnTo>
                  <a:pt x="3745" y="16538"/>
                </a:lnTo>
                <a:lnTo>
                  <a:pt x="3905" y="17175"/>
                </a:lnTo>
                <a:lnTo>
                  <a:pt x="3851" y="18033"/>
                </a:lnTo>
                <a:lnTo>
                  <a:pt x="3820" y="18868"/>
                </a:lnTo>
                <a:lnTo>
                  <a:pt x="4046" y="19438"/>
                </a:lnTo>
                <a:lnTo>
                  <a:pt x="4636" y="19539"/>
                </a:lnTo>
                <a:lnTo>
                  <a:pt x="5424" y="19326"/>
                </a:lnTo>
                <a:lnTo>
                  <a:pt x="6229" y="19087"/>
                </a:lnTo>
                <a:lnTo>
                  <a:pt x="6873" y="19110"/>
                </a:lnTo>
                <a:lnTo>
                  <a:pt x="7282" y="19611"/>
                </a:lnTo>
                <a:lnTo>
                  <a:pt x="7595" y="20407"/>
                </a:lnTo>
                <a:lnTo>
                  <a:pt x="7922" y="21174"/>
                </a:lnTo>
                <a:lnTo>
                  <a:pt x="8372" y="21588"/>
                </a:lnTo>
                <a:lnTo>
                  <a:pt x="8940" y="21415"/>
                </a:lnTo>
                <a:lnTo>
                  <a:pt x="9557" y="20871"/>
                </a:lnTo>
                <a:lnTo>
                  <a:pt x="10183" y="20297"/>
                </a:lnTo>
                <a:lnTo>
                  <a:pt x="10779" y="20031"/>
                </a:lnTo>
                <a:lnTo>
                  <a:pt x="11373" y="20300"/>
                </a:lnTo>
                <a:lnTo>
                  <a:pt x="11996" y="20878"/>
                </a:lnTo>
                <a:lnTo>
                  <a:pt x="12611" y="21424"/>
                </a:lnTo>
                <a:lnTo>
                  <a:pt x="13178" y="21600"/>
                </a:lnTo>
                <a:lnTo>
                  <a:pt x="13630" y="21188"/>
                </a:lnTo>
                <a:lnTo>
                  <a:pt x="13960" y="20423"/>
                </a:lnTo>
                <a:lnTo>
                  <a:pt x="14277" y="19628"/>
                </a:lnTo>
                <a:lnTo>
                  <a:pt x="14689" y="19129"/>
                </a:lnTo>
                <a:lnTo>
                  <a:pt x="15333" y="19109"/>
                </a:lnTo>
                <a:lnTo>
                  <a:pt x="16137" y="19352"/>
                </a:lnTo>
                <a:lnTo>
                  <a:pt x="16923" y="19569"/>
                </a:lnTo>
                <a:lnTo>
                  <a:pt x="17514" y="19471"/>
                </a:lnTo>
                <a:lnTo>
                  <a:pt x="17743" y="18902"/>
                </a:lnTo>
                <a:lnTo>
                  <a:pt x="17715" y="18066"/>
                </a:lnTo>
                <a:lnTo>
                  <a:pt x="17666" y="17209"/>
                </a:lnTo>
                <a:lnTo>
                  <a:pt x="17829" y="16572"/>
                </a:lnTo>
                <a:lnTo>
                  <a:pt x="18399" y="16273"/>
                </a:lnTo>
                <a:lnTo>
                  <a:pt x="19226" y="16137"/>
                </a:lnTo>
                <a:lnTo>
                  <a:pt x="20028" y="15982"/>
                </a:lnTo>
                <a:lnTo>
                  <a:pt x="20521" y="15628"/>
                </a:lnTo>
                <a:lnTo>
                  <a:pt x="20485" y="15018"/>
                </a:lnTo>
                <a:lnTo>
                  <a:pt x="20106" y="14280"/>
                </a:lnTo>
                <a:lnTo>
                  <a:pt x="19699" y="13528"/>
                </a:lnTo>
                <a:lnTo>
                  <a:pt x="19578" y="12877"/>
                </a:lnTo>
                <a:lnTo>
                  <a:pt x="19962" y="12359"/>
                </a:lnTo>
                <a:lnTo>
                  <a:pt x="20649" y="11870"/>
                </a:lnTo>
                <a:lnTo>
                  <a:pt x="21306" y="11372"/>
                </a:lnTo>
                <a:lnTo>
                  <a:pt x="21600" y="10826"/>
                </a:lnTo>
                <a:lnTo>
                  <a:pt x="21309" y="10279"/>
                </a:lnTo>
                <a:lnTo>
                  <a:pt x="20654" y="9777"/>
                </a:lnTo>
                <a:lnTo>
                  <a:pt x="19969" y="9285"/>
                </a:lnTo>
                <a:lnTo>
                  <a:pt x="19587" y="8766"/>
                </a:lnTo>
                <a:lnTo>
                  <a:pt x="19712" y="8115"/>
                </a:lnTo>
                <a:lnTo>
                  <a:pt x="20123" y="7365"/>
                </a:lnTo>
                <a:lnTo>
                  <a:pt x="20505" y="6629"/>
                </a:lnTo>
                <a:lnTo>
                  <a:pt x="20543" y="6019"/>
                </a:lnTo>
                <a:lnTo>
                  <a:pt x="20052" y="5662"/>
                </a:lnTo>
                <a:lnTo>
                  <a:pt x="19251" y="5504"/>
                </a:lnTo>
                <a:lnTo>
                  <a:pt x="18424" y="5364"/>
                </a:lnTo>
                <a:lnTo>
                  <a:pt x="17856" y="5062"/>
                </a:lnTo>
                <a:lnTo>
                  <a:pt x="17695" y="4425"/>
                </a:lnTo>
                <a:lnTo>
                  <a:pt x="17749" y="3567"/>
                </a:lnTo>
                <a:lnTo>
                  <a:pt x="17781" y="2732"/>
                </a:lnTo>
                <a:lnTo>
                  <a:pt x="17554" y="2162"/>
                </a:lnTo>
                <a:lnTo>
                  <a:pt x="16964" y="2060"/>
                </a:lnTo>
                <a:lnTo>
                  <a:pt x="16177" y="2274"/>
                </a:lnTo>
                <a:lnTo>
                  <a:pt x="15371" y="2513"/>
                </a:lnTo>
                <a:lnTo>
                  <a:pt x="14728" y="2490"/>
                </a:lnTo>
                <a:lnTo>
                  <a:pt x="14318" y="1988"/>
                </a:lnTo>
                <a:lnTo>
                  <a:pt x="14005" y="1192"/>
                </a:lnTo>
                <a:lnTo>
                  <a:pt x="13679" y="425"/>
                </a:lnTo>
                <a:lnTo>
                  <a:pt x="13228" y="12"/>
                </a:lnTo>
                <a:lnTo>
                  <a:pt x="12660" y="185"/>
                </a:lnTo>
                <a:lnTo>
                  <a:pt x="12043" y="728"/>
                </a:lnTo>
                <a:lnTo>
                  <a:pt x="11418" y="1303"/>
                </a:lnTo>
                <a:lnTo>
                  <a:pt x="10822" y="1569"/>
                </a:lnTo>
                <a:lnTo>
                  <a:pt x="10227" y="1300"/>
                </a:lnTo>
                <a:lnTo>
                  <a:pt x="9604" y="722"/>
                </a:lnTo>
                <a:lnTo>
                  <a:pt x="8990" y="176"/>
                </a:lnTo>
                <a:lnTo>
                  <a:pt x="8422" y="0"/>
                </a:lnTo>
                <a:close/>
              </a:path>
            </a:pathLst>
          </a:custGeom>
          <a:solidFill>
            <a:srgbClr val="40ABAD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bg object 17"/>
          <p:cNvSpPr/>
          <p:nvPr/>
        </p:nvSpPr>
        <p:spPr>
          <a:xfrm>
            <a:off x="915666" y="7036120"/>
            <a:ext cx="8624804" cy="1"/>
          </a:xfrm>
          <a:prstGeom prst="line">
            <a:avLst/>
          </a:prstGeom>
          <a:ln w="11410">
            <a:solidFill>
              <a:srgbClr val="40ABA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34669" y="302609"/>
            <a:ext cx="9624061" cy="1460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534669" y="1763183"/>
            <a:ext cx="9624061" cy="5793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914304" y="7027544"/>
            <a:ext cx="244427" cy="24164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1" i="0" u="none" strike="noStrike" cap="none" spc="0" baseline="0">
          <a:solidFill>
            <a:srgbClr val="42A29C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object 2"/>
          <p:cNvGrpSpPr/>
          <p:nvPr/>
        </p:nvGrpSpPr>
        <p:grpSpPr>
          <a:xfrm>
            <a:off x="5361939" y="30225"/>
            <a:ext cx="5331463" cy="7541246"/>
            <a:chOff x="0" y="0"/>
            <a:chExt cx="5331461" cy="7541245"/>
          </a:xfrm>
        </p:grpSpPr>
        <p:sp>
          <p:nvSpPr>
            <p:cNvPr id="72" name="object 3"/>
            <p:cNvSpPr/>
            <p:nvPr/>
          </p:nvSpPr>
          <p:spPr>
            <a:xfrm>
              <a:off x="-1" y="0"/>
              <a:ext cx="5331463" cy="7541246"/>
            </a:xfrm>
            <a:prstGeom prst="rect">
              <a:avLst/>
            </a:pr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/>
            </a:p>
          </p:txBody>
        </p:sp>
        <p:sp>
          <p:nvSpPr>
            <p:cNvPr id="73" name="object 4"/>
            <p:cNvSpPr/>
            <p:nvPr/>
          </p:nvSpPr>
          <p:spPr>
            <a:xfrm>
              <a:off x="833244" y="1937479"/>
              <a:ext cx="3704342" cy="3684510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/>
            </a:p>
          </p:txBody>
        </p:sp>
      </p:grpSp>
      <p:sp>
        <p:nvSpPr>
          <p:cNvPr id="75" name="object 5"/>
          <p:cNvSpPr txBox="1">
            <a:spLocks noGrp="1"/>
          </p:cNvSpPr>
          <p:nvPr>
            <p:ph type="title"/>
          </p:nvPr>
        </p:nvSpPr>
        <p:spPr>
          <a:xfrm>
            <a:off x="7023493" y="2546455"/>
            <a:ext cx="2047876" cy="1099821"/>
          </a:xfrm>
          <a:prstGeom prst="rect">
            <a:avLst/>
          </a:prstGeom>
        </p:spPr>
        <p:txBody>
          <a:bodyPr/>
          <a:lstStyle>
            <a:lvl1pPr indent="10033" defTabSz="722376">
              <a:defRPr sz="5530">
                <a:solidFill>
                  <a:srgbClr val="40ABAD"/>
                </a:solidFill>
                <a:latin typeface="GT Pressura"/>
                <a:ea typeface="GT Pressura"/>
                <a:cs typeface="GT Pressura"/>
                <a:sym typeface="GT Pressura"/>
              </a:defRPr>
            </a:lvl1pPr>
          </a:lstStyle>
          <a:p>
            <a:r>
              <a:rPr dirty="0"/>
              <a:t>POUR</a:t>
            </a:r>
          </a:p>
        </p:txBody>
      </p:sp>
      <p:sp>
        <p:nvSpPr>
          <p:cNvPr id="76" name="object 6"/>
          <p:cNvSpPr txBox="1"/>
          <p:nvPr/>
        </p:nvSpPr>
        <p:spPr>
          <a:xfrm>
            <a:off x="216106" y="2659125"/>
            <a:ext cx="4836308" cy="880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 algn="ctr">
              <a:lnSpc>
                <a:spcPct val="120000"/>
              </a:lnSpc>
              <a:spcBef>
                <a:spcPts val="200"/>
              </a:spcBef>
              <a:defRPr sz="2500" b="1" spc="-6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ASSEMBLÉE DE COMMUNE  </a:t>
            </a:r>
            <a:r>
              <a:rPr spc="0" dirty="0"/>
              <a:t> </a:t>
            </a:r>
            <a:r>
              <a:rPr dirty="0"/>
              <a:t> 2025</a:t>
            </a:r>
          </a:p>
        </p:txBody>
      </p:sp>
      <p:sp>
        <p:nvSpPr>
          <p:cNvPr id="77" name="object 7"/>
          <p:cNvSpPr txBox="1"/>
          <p:nvPr/>
        </p:nvSpPr>
        <p:spPr>
          <a:xfrm>
            <a:off x="707541" y="3897638"/>
            <a:ext cx="3853438" cy="830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defRPr sz="1900" spc="-6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Élections communales</a:t>
            </a:r>
            <a:r>
              <a:rPr spc="-63"/>
              <a:t> </a:t>
            </a:r>
            <a:r>
              <a:t>2026</a:t>
            </a:r>
          </a:p>
          <a:p>
            <a:pPr algn="ctr">
              <a:defRPr sz="19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indent="12700" algn="ctr">
              <a:defRPr sz="1900" spc="-6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Législature 2026 - 2031</a:t>
            </a:r>
          </a:p>
        </p:txBody>
      </p:sp>
      <p:pic>
        <p:nvPicPr>
          <p:cNvPr id="78" name="Graphique 9" descr="Graphiqu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5185" y="1967705"/>
            <a:ext cx="3699660" cy="36996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object 2"/>
          <p:cNvGrpSpPr/>
          <p:nvPr/>
        </p:nvGrpSpPr>
        <p:grpSpPr>
          <a:xfrm>
            <a:off x="15241" y="15241"/>
            <a:ext cx="1061290" cy="1079270"/>
            <a:chOff x="0" y="0"/>
            <a:chExt cx="1061288" cy="1079269"/>
          </a:xfrm>
        </p:grpSpPr>
        <p:sp>
          <p:nvSpPr>
            <p:cNvPr id="117" name="object 3"/>
            <p:cNvSpPr/>
            <p:nvPr/>
          </p:nvSpPr>
          <p:spPr>
            <a:xfrm>
              <a:off x="0" y="0"/>
              <a:ext cx="1061289" cy="10792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2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6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8"/>
                  </a:lnTo>
                  <a:lnTo>
                    <a:pt x="15173" y="14196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object 4"/>
            <p:cNvSpPr/>
            <p:nvPr/>
          </p:nvSpPr>
          <p:spPr>
            <a:xfrm>
              <a:off x="281891" y="265147"/>
              <a:ext cx="220127" cy="359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00" y="0"/>
                  </a:moveTo>
                  <a:lnTo>
                    <a:pt x="6868" y="492"/>
                  </a:lnTo>
                  <a:lnTo>
                    <a:pt x="3481" y="1842"/>
                  </a:lnTo>
                  <a:lnTo>
                    <a:pt x="1191" y="3858"/>
                  </a:lnTo>
                  <a:lnTo>
                    <a:pt x="350" y="6349"/>
                  </a:lnTo>
                  <a:lnTo>
                    <a:pt x="350" y="7169"/>
                  </a:lnTo>
                  <a:lnTo>
                    <a:pt x="800" y="7443"/>
                  </a:lnTo>
                  <a:lnTo>
                    <a:pt x="6650" y="7443"/>
                  </a:lnTo>
                  <a:lnTo>
                    <a:pt x="7100" y="7169"/>
                  </a:lnTo>
                  <a:lnTo>
                    <a:pt x="7100" y="6319"/>
                  </a:lnTo>
                  <a:lnTo>
                    <a:pt x="7389" y="5408"/>
                  </a:lnTo>
                  <a:lnTo>
                    <a:pt x="8213" y="4709"/>
                  </a:lnTo>
                  <a:lnTo>
                    <a:pt x="9505" y="4260"/>
                  </a:lnTo>
                  <a:lnTo>
                    <a:pt x="11201" y="4101"/>
                  </a:lnTo>
                  <a:lnTo>
                    <a:pt x="12712" y="4277"/>
                  </a:lnTo>
                  <a:lnTo>
                    <a:pt x="13844" y="4754"/>
                  </a:lnTo>
                  <a:lnTo>
                    <a:pt x="14554" y="5460"/>
                  </a:lnTo>
                  <a:lnTo>
                    <a:pt x="14800" y="6319"/>
                  </a:lnTo>
                  <a:lnTo>
                    <a:pt x="14659" y="6845"/>
                  </a:lnTo>
                  <a:lnTo>
                    <a:pt x="14306" y="7409"/>
                  </a:lnTo>
                  <a:lnTo>
                    <a:pt x="13851" y="7921"/>
                  </a:lnTo>
                  <a:lnTo>
                    <a:pt x="13400" y="8293"/>
                  </a:lnTo>
                  <a:lnTo>
                    <a:pt x="251" y="16770"/>
                  </a:lnTo>
                  <a:lnTo>
                    <a:pt x="0" y="16951"/>
                  </a:lnTo>
                  <a:lnTo>
                    <a:pt x="0" y="21326"/>
                  </a:lnTo>
                  <a:lnTo>
                    <a:pt x="450" y="21600"/>
                  </a:lnTo>
                  <a:lnTo>
                    <a:pt x="21150" y="21600"/>
                  </a:lnTo>
                  <a:lnTo>
                    <a:pt x="21600" y="21326"/>
                  </a:lnTo>
                  <a:lnTo>
                    <a:pt x="21600" y="17772"/>
                  </a:lnTo>
                  <a:lnTo>
                    <a:pt x="21150" y="17499"/>
                  </a:lnTo>
                  <a:lnTo>
                    <a:pt x="8700" y="17499"/>
                  </a:lnTo>
                  <a:lnTo>
                    <a:pt x="8750" y="17073"/>
                  </a:lnTo>
                  <a:lnTo>
                    <a:pt x="18449" y="10845"/>
                  </a:lnTo>
                  <a:lnTo>
                    <a:pt x="20693" y="8768"/>
                  </a:lnTo>
                  <a:lnTo>
                    <a:pt x="21549" y="6349"/>
                  </a:lnTo>
                  <a:lnTo>
                    <a:pt x="20731" y="3858"/>
                  </a:lnTo>
                  <a:lnTo>
                    <a:pt x="18487" y="1842"/>
                  </a:lnTo>
                  <a:lnTo>
                    <a:pt x="15137" y="492"/>
                  </a:lnTo>
                  <a:lnTo>
                    <a:pt x="110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0" name="object 5"/>
          <p:cNvSpPr txBox="1">
            <a:spLocks noGrp="1"/>
          </p:cNvSpPr>
          <p:nvPr>
            <p:ph type="title"/>
          </p:nvPr>
        </p:nvSpPr>
        <p:spPr>
          <a:xfrm>
            <a:off x="1751232" y="454149"/>
            <a:ext cx="5586408" cy="506386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z="2500" spc="-119"/>
            </a:lvl1pPr>
          </a:lstStyle>
          <a:p>
            <a:pPr>
              <a:defRPr spc="0"/>
            </a:pPr>
            <a:r>
              <a:rPr spc="-119"/>
              <a:t>ÉLECTIONS COMMUNALES 2026</a:t>
            </a:r>
          </a:p>
        </p:txBody>
      </p:sp>
      <p:sp>
        <p:nvSpPr>
          <p:cNvPr id="121" name="object 6"/>
          <p:cNvSpPr txBox="1"/>
          <p:nvPr/>
        </p:nvSpPr>
        <p:spPr>
          <a:xfrm>
            <a:off x="2486530" y="1320184"/>
            <a:ext cx="5055592" cy="797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ct val="120000"/>
              </a:lnSpc>
              <a:spcBef>
                <a:spcPts val="100"/>
              </a:spcBef>
              <a:defRPr sz="2500" b="1" spc="-6">
                <a:latin typeface="Arial"/>
                <a:ea typeface="Arial"/>
                <a:cs typeface="Arial"/>
                <a:sym typeface="Arial"/>
              </a:defRPr>
            </a:pPr>
            <a:r>
              <a:t>Qui peut </a:t>
            </a:r>
            <a:r>
              <a:rPr spc="0"/>
              <a:t>se </a:t>
            </a:r>
            <a:r>
              <a:t>porter candidat·e</a:t>
            </a:r>
            <a:r>
              <a:rPr spc="0"/>
              <a:t> ?</a:t>
            </a:r>
          </a:p>
        </p:txBody>
      </p:sp>
      <p:sp>
        <p:nvSpPr>
          <p:cNvPr id="122" name="Personne de nationalité suisse :…"/>
          <p:cNvSpPr txBox="1"/>
          <p:nvPr/>
        </p:nvSpPr>
        <p:spPr>
          <a:xfrm>
            <a:off x="1181993" y="2151065"/>
            <a:ext cx="8092150" cy="1697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indent="12700">
              <a:lnSpc>
                <a:spcPct val="120000"/>
              </a:lnSpc>
              <a:defRPr sz="1900" b="1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Personne de </a:t>
            </a:r>
            <a:r>
              <a:rPr dirty="0" err="1"/>
              <a:t>nationalité</a:t>
            </a:r>
            <a:r>
              <a:rPr dirty="0"/>
              <a:t> </a:t>
            </a:r>
            <a:r>
              <a:rPr dirty="0" err="1"/>
              <a:t>suisse</a:t>
            </a:r>
            <a:r>
              <a:rPr spc="21" dirty="0"/>
              <a:t> </a:t>
            </a:r>
            <a:r>
              <a:rPr spc="0" dirty="0"/>
              <a:t>:</a:t>
            </a:r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18 </a:t>
            </a:r>
            <a:r>
              <a:rPr dirty="0" err="1"/>
              <a:t>ans</a:t>
            </a:r>
            <a:r>
              <a:rPr spc="-11" dirty="0"/>
              <a:t> </a:t>
            </a:r>
            <a:r>
              <a:rPr dirty="0" err="1"/>
              <a:t>révolus</a:t>
            </a:r>
            <a:endParaRPr dirty="0"/>
          </a:p>
          <a:p>
            <a:pPr marR="3976370"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Domicilié·e</a:t>
            </a:r>
            <a:r>
              <a:rPr dirty="0"/>
              <a:t> dans la commune  </a:t>
            </a:r>
          </a:p>
          <a:p>
            <a:pPr marR="3976370"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Inscrit·e</a:t>
            </a:r>
            <a:r>
              <a:rPr dirty="0"/>
              <a:t> au </a:t>
            </a:r>
            <a:r>
              <a:rPr dirty="0" err="1"/>
              <a:t>rôle</a:t>
            </a:r>
            <a:r>
              <a:rPr dirty="0"/>
              <a:t> des </a:t>
            </a:r>
            <a:r>
              <a:rPr dirty="0" err="1"/>
              <a:t>électeurs·rices</a:t>
            </a:r>
            <a:endParaRPr dirty="0"/>
          </a:p>
        </p:txBody>
      </p:sp>
      <p:sp>
        <p:nvSpPr>
          <p:cNvPr id="123" name="Personne d’un autre nationalité :…"/>
          <p:cNvSpPr txBox="1"/>
          <p:nvPr/>
        </p:nvSpPr>
        <p:spPr>
          <a:xfrm>
            <a:off x="1975001" y="3914943"/>
            <a:ext cx="8371905" cy="2165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indent="12700">
              <a:lnSpc>
                <a:spcPct val="120000"/>
              </a:lnSpc>
              <a:defRPr sz="1900" b="1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Personne d’un</a:t>
            </a:r>
            <a:r>
              <a:rPr lang="fr-CH" dirty="0"/>
              <a:t>e</a:t>
            </a:r>
            <a:r>
              <a:rPr dirty="0"/>
              <a:t> </a:t>
            </a:r>
            <a:r>
              <a:rPr dirty="0" err="1"/>
              <a:t>autre</a:t>
            </a:r>
            <a:r>
              <a:rPr dirty="0"/>
              <a:t> </a:t>
            </a:r>
            <a:r>
              <a:rPr dirty="0" err="1"/>
              <a:t>nationalité</a:t>
            </a:r>
            <a:r>
              <a:rPr spc="5" dirty="0"/>
              <a:t> </a:t>
            </a:r>
            <a:r>
              <a:rPr spc="0" dirty="0"/>
              <a:t>:</a:t>
            </a:r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Titulaire</a:t>
            </a:r>
            <a:r>
              <a:rPr dirty="0"/>
              <a:t> d’un </a:t>
            </a:r>
            <a:r>
              <a:rPr dirty="0" err="1"/>
              <a:t>permis</a:t>
            </a:r>
            <a:r>
              <a:rPr dirty="0"/>
              <a:t> B </a:t>
            </a:r>
            <a:r>
              <a:rPr dirty="0" err="1"/>
              <a:t>ou</a:t>
            </a:r>
            <a:r>
              <a:rPr dirty="0"/>
              <a:t> C et 18 </a:t>
            </a:r>
            <a:r>
              <a:rPr dirty="0" err="1"/>
              <a:t>ans</a:t>
            </a:r>
            <a:r>
              <a:rPr spc="-11" dirty="0"/>
              <a:t> </a:t>
            </a:r>
            <a:r>
              <a:rPr dirty="0" err="1"/>
              <a:t>révolus</a:t>
            </a:r>
            <a:endParaRPr dirty="0"/>
          </a:p>
          <a:p>
            <a:pPr marR="3976370"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Domicilié·e</a:t>
            </a:r>
            <a:r>
              <a:rPr dirty="0"/>
              <a:t> dans la commune  </a:t>
            </a:r>
          </a:p>
          <a:p>
            <a:pPr marR="3976370"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Inscrit·e</a:t>
            </a:r>
            <a:r>
              <a:rPr dirty="0"/>
              <a:t> au </a:t>
            </a:r>
            <a:r>
              <a:rPr dirty="0" err="1"/>
              <a:t>rôle</a:t>
            </a:r>
            <a:r>
              <a:rPr dirty="0"/>
              <a:t> des</a:t>
            </a:r>
            <a:r>
              <a:rPr spc="-22" dirty="0"/>
              <a:t> </a:t>
            </a:r>
            <a:r>
              <a:rPr dirty="0" err="1"/>
              <a:t>électeurs·rices</a:t>
            </a:r>
            <a:endParaRPr dirty="0"/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Établi·e</a:t>
            </a:r>
            <a:r>
              <a:rPr dirty="0"/>
              <a:t> dans le Canton </a:t>
            </a:r>
            <a:r>
              <a:rPr dirty="0" err="1"/>
              <a:t>depuis</a:t>
            </a:r>
            <a:r>
              <a:rPr dirty="0"/>
              <a:t> </a:t>
            </a:r>
            <a:r>
              <a:rPr spc="0" dirty="0"/>
              <a:t>3 </a:t>
            </a:r>
            <a:r>
              <a:rPr dirty="0" err="1"/>
              <a:t>ans</a:t>
            </a:r>
            <a:r>
              <a:rPr dirty="0"/>
              <a:t> au</a:t>
            </a:r>
            <a:r>
              <a:rPr spc="-11" dirty="0"/>
              <a:t> </a:t>
            </a:r>
            <a:r>
              <a:rPr dirty="0" err="1"/>
              <a:t>moins</a:t>
            </a:r>
            <a:endParaRPr dirty="0"/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Résident·e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Suisse au </a:t>
            </a:r>
            <a:r>
              <a:rPr dirty="0" err="1"/>
              <a:t>bénéfice</a:t>
            </a:r>
            <a:r>
              <a:rPr dirty="0"/>
              <a:t> </a:t>
            </a:r>
            <a:r>
              <a:rPr dirty="0" err="1"/>
              <a:t>d’une</a:t>
            </a:r>
            <a:r>
              <a:rPr dirty="0"/>
              <a:t> </a:t>
            </a:r>
            <a:r>
              <a:rPr dirty="0" err="1"/>
              <a:t>autorisation</a:t>
            </a:r>
            <a:r>
              <a:rPr dirty="0"/>
              <a:t> </a:t>
            </a:r>
            <a:r>
              <a:rPr dirty="0" err="1"/>
              <a:t>depuis</a:t>
            </a:r>
            <a:r>
              <a:rPr dirty="0"/>
              <a:t> 10 </a:t>
            </a:r>
            <a:r>
              <a:rPr dirty="0" err="1"/>
              <a:t>ans</a:t>
            </a:r>
            <a:r>
              <a:rPr dirty="0"/>
              <a:t> au</a:t>
            </a:r>
            <a:r>
              <a:rPr spc="78" dirty="0"/>
              <a:t> </a:t>
            </a:r>
            <a:r>
              <a:rPr dirty="0" err="1"/>
              <a:t>moins</a:t>
            </a:r>
            <a:endParaRPr dirty="0"/>
          </a:p>
        </p:txBody>
      </p:sp>
      <p:sp>
        <p:nvSpPr>
          <p:cNvPr id="124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object 2"/>
          <p:cNvGrpSpPr/>
          <p:nvPr/>
        </p:nvGrpSpPr>
        <p:grpSpPr>
          <a:xfrm>
            <a:off x="15241" y="15241"/>
            <a:ext cx="1061290" cy="1079270"/>
            <a:chOff x="0" y="0"/>
            <a:chExt cx="1061288" cy="1079269"/>
          </a:xfrm>
        </p:grpSpPr>
        <p:sp>
          <p:nvSpPr>
            <p:cNvPr id="126" name="object 3"/>
            <p:cNvSpPr/>
            <p:nvPr/>
          </p:nvSpPr>
          <p:spPr>
            <a:xfrm>
              <a:off x="0" y="0"/>
              <a:ext cx="1061289" cy="10792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2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6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8"/>
                  </a:lnTo>
                  <a:lnTo>
                    <a:pt x="15173" y="14196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7" name="object 4"/>
            <p:cNvSpPr/>
            <p:nvPr/>
          </p:nvSpPr>
          <p:spPr>
            <a:xfrm>
              <a:off x="281891" y="265147"/>
              <a:ext cx="220127" cy="359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00" y="0"/>
                  </a:moveTo>
                  <a:lnTo>
                    <a:pt x="6868" y="492"/>
                  </a:lnTo>
                  <a:lnTo>
                    <a:pt x="3481" y="1842"/>
                  </a:lnTo>
                  <a:lnTo>
                    <a:pt x="1191" y="3858"/>
                  </a:lnTo>
                  <a:lnTo>
                    <a:pt x="350" y="6349"/>
                  </a:lnTo>
                  <a:lnTo>
                    <a:pt x="350" y="7169"/>
                  </a:lnTo>
                  <a:lnTo>
                    <a:pt x="800" y="7443"/>
                  </a:lnTo>
                  <a:lnTo>
                    <a:pt x="6650" y="7443"/>
                  </a:lnTo>
                  <a:lnTo>
                    <a:pt x="7100" y="7169"/>
                  </a:lnTo>
                  <a:lnTo>
                    <a:pt x="7100" y="6319"/>
                  </a:lnTo>
                  <a:lnTo>
                    <a:pt x="7389" y="5408"/>
                  </a:lnTo>
                  <a:lnTo>
                    <a:pt x="8213" y="4709"/>
                  </a:lnTo>
                  <a:lnTo>
                    <a:pt x="9505" y="4260"/>
                  </a:lnTo>
                  <a:lnTo>
                    <a:pt x="11201" y="4101"/>
                  </a:lnTo>
                  <a:lnTo>
                    <a:pt x="12712" y="4277"/>
                  </a:lnTo>
                  <a:lnTo>
                    <a:pt x="13844" y="4754"/>
                  </a:lnTo>
                  <a:lnTo>
                    <a:pt x="14554" y="5460"/>
                  </a:lnTo>
                  <a:lnTo>
                    <a:pt x="14800" y="6319"/>
                  </a:lnTo>
                  <a:lnTo>
                    <a:pt x="14659" y="6845"/>
                  </a:lnTo>
                  <a:lnTo>
                    <a:pt x="14306" y="7409"/>
                  </a:lnTo>
                  <a:lnTo>
                    <a:pt x="13851" y="7921"/>
                  </a:lnTo>
                  <a:lnTo>
                    <a:pt x="13400" y="8293"/>
                  </a:lnTo>
                  <a:lnTo>
                    <a:pt x="251" y="16770"/>
                  </a:lnTo>
                  <a:lnTo>
                    <a:pt x="0" y="16951"/>
                  </a:lnTo>
                  <a:lnTo>
                    <a:pt x="0" y="21326"/>
                  </a:lnTo>
                  <a:lnTo>
                    <a:pt x="450" y="21600"/>
                  </a:lnTo>
                  <a:lnTo>
                    <a:pt x="21150" y="21600"/>
                  </a:lnTo>
                  <a:lnTo>
                    <a:pt x="21600" y="21326"/>
                  </a:lnTo>
                  <a:lnTo>
                    <a:pt x="21600" y="17772"/>
                  </a:lnTo>
                  <a:lnTo>
                    <a:pt x="21150" y="17499"/>
                  </a:lnTo>
                  <a:lnTo>
                    <a:pt x="8700" y="17499"/>
                  </a:lnTo>
                  <a:lnTo>
                    <a:pt x="8750" y="17073"/>
                  </a:lnTo>
                  <a:lnTo>
                    <a:pt x="18449" y="10845"/>
                  </a:lnTo>
                  <a:lnTo>
                    <a:pt x="20693" y="8768"/>
                  </a:lnTo>
                  <a:lnTo>
                    <a:pt x="21549" y="6349"/>
                  </a:lnTo>
                  <a:lnTo>
                    <a:pt x="20731" y="3858"/>
                  </a:lnTo>
                  <a:lnTo>
                    <a:pt x="18487" y="1842"/>
                  </a:lnTo>
                  <a:lnTo>
                    <a:pt x="15137" y="492"/>
                  </a:lnTo>
                  <a:lnTo>
                    <a:pt x="110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9" name="object 5"/>
          <p:cNvSpPr txBox="1">
            <a:spLocks noGrp="1"/>
          </p:cNvSpPr>
          <p:nvPr>
            <p:ph type="title"/>
          </p:nvPr>
        </p:nvSpPr>
        <p:spPr>
          <a:xfrm>
            <a:off x="1524679" y="344229"/>
            <a:ext cx="8624804" cy="134823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12700">
              <a:lnSpc>
                <a:spcPct val="200000"/>
              </a:lnSpc>
              <a:spcBef>
                <a:spcPts val="100"/>
              </a:spcBef>
              <a:defRPr sz="2500"/>
            </a:pPr>
            <a:r>
              <a:rPr spc="-119"/>
              <a:t>ÉLECTIONS COMMUNALES 2026</a:t>
            </a:r>
          </a:p>
          <a:p>
            <a:pPr indent="12700">
              <a:lnSpc>
                <a:spcPct val="200000"/>
              </a:lnSpc>
              <a:spcBef>
                <a:spcPts val="100"/>
              </a:spcBef>
              <a:defRPr sz="2500" spc="-6">
                <a:solidFill>
                  <a:srgbClr val="000000"/>
                </a:solidFill>
              </a:defRPr>
            </a:pPr>
            <a:r>
              <a:t>Comment déposer </a:t>
            </a:r>
            <a:r>
              <a:rPr spc="0"/>
              <a:t>sa </a:t>
            </a:r>
            <a:r>
              <a:t>candidature </a:t>
            </a:r>
            <a:r>
              <a:rPr spc="0"/>
              <a:t>à </a:t>
            </a:r>
            <a:r>
              <a:t>la Municipalité</a:t>
            </a:r>
            <a:r>
              <a:rPr spc="20"/>
              <a:t> </a:t>
            </a:r>
            <a:r>
              <a:rPr spc="0"/>
              <a:t>?</a:t>
            </a:r>
          </a:p>
        </p:txBody>
      </p:sp>
      <p:sp>
        <p:nvSpPr>
          <p:cNvPr id="130" name="object 6"/>
          <p:cNvSpPr txBox="1"/>
          <p:nvPr/>
        </p:nvSpPr>
        <p:spPr>
          <a:xfrm>
            <a:off x="757027" y="1929598"/>
            <a:ext cx="9475354" cy="5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ct val="120000"/>
              </a:lnSpc>
              <a:defRPr sz="2100" b="1" spc="-5">
                <a:latin typeface="Arial"/>
                <a:ea typeface="Arial"/>
                <a:cs typeface="Arial"/>
                <a:sym typeface="Arial"/>
              </a:defRPr>
            </a:pPr>
            <a:r>
              <a:t>Dépôt d’une liste auprès du greffe</a:t>
            </a:r>
            <a:r>
              <a:rPr spc="17"/>
              <a:t> </a:t>
            </a:r>
            <a:r>
              <a:t>municipal</a:t>
            </a:r>
          </a:p>
          <a:p>
            <a:pPr indent="12700">
              <a:lnSpc>
                <a:spcPct val="120000"/>
              </a:lnSpc>
              <a:defRPr sz="1900" i="1">
                <a:latin typeface="Arial"/>
                <a:ea typeface="Arial"/>
                <a:cs typeface="Arial"/>
                <a:sym typeface="Arial"/>
              </a:defRPr>
            </a:pPr>
            <a:r>
              <a:t>      </a:t>
            </a:r>
            <a:r>
              <a:rPr sz="1600" spc="-5"/>
              <a:t>Des modèles </a:t>
            </a:r>
            <a:r>
              <a:rPr sz="1600"/>
              <a:t>de </a:t>
            </a:r>
            <a:r>
              <a:rPr sz="1600" spc="-5"/>
              <a:t>liste </a:t>
            </a:r>
            <a:r>
              <a:rPr sz="1600"/>
              <a:t>sont à </a:t>
            </a:r>
            <a:r>
              <a:rPr sz="1600" spc="-5"/>
              <a:t>disposition auprès </a:t>
            </a:r>
            <a:r>
              <a:rPr sz="1600"/>
              <a:t>du </a:t>
            </a:r>
            <a:r>
              <a:rPr sz="1600" spc="-5"/>
              <a:t>greffe</a:t>
            </a:r>
            <a:r>
              <a:rPr sz="1600" spc="-20"/>
              <a:t> </a:t>
            </a:r>
            <a:r>
              <a:rPr sz="1600" spc="-5"/>
              <a:t>municipal</a:t>
            </a:r>
            <a:endParaRPr sz="1600"/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sz="1600"/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La liste déposée doit mentionner</a:t>
            </a:r>
            <a:r>
              <a:rPr spc="0"/>
              <a:t> :</a:t>
            </a:r>
          </a:p>
          <a:p>
            <a:pPr marL="469900" indent="-228600">
              <a:lnSpc>
                <a:spcPct val="120000"/>
              </a:lnSpc>
              <a:buSzPct val="100000"/>
              <a:buChar char="•"/>
              <a:tabLst>
                <a:tab pos="457200" algn="l"/>
                <a:tab pos="469900" algn="l"/>
              </a:tabLst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Nom, prénom(s), année de naissance, lieu d’origine, profession et</a:t>
            </a:r>
            <a:r>
              <a:rPr spc="22"/>
              <a:t> </a:t>
            </a:r>
            <a:r>
              <a:t>domicile</a:t>
            </a:r>
          </a:p>
          <a:p>
            <a:pPr marL="469900" marR="748030" indent="-228600">
              <a:lnSpc>
                <a:spcPct val="120000"/>
              </a:lnSpc>
              <a:buSzPct val="100000"/>
              <a:buChar char="•"/>
              <a:tabLst>
                <a:tab pos="457200" algn="l"/>
                <a:tab pos="469900" algn="l"/>
              </a:tabLst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Les noms, prénoms, années de naissance, lieux d’origine, professions, domiciles et  </a:t>
            </a:r>
            <a:r>
              <a:rPr spc="0"/>
              <a:t>signatures de 3 </a:t>
            </a:r>
            <a:r>
              <a:t>marraines/parrains inscrit·e·s au rôle de le la</a:t>
            </a:r>
            <a:r>
              <a:rPr spc="0"/>
              <a:t> </a:t>
            </a:r>
            <a:r>
              <a:t>commune</a:t>
            </a:r>
          </a:p>
          <a:p>
            <a:pPr marL="469900" indent="-228600">
              <a:lnSpc>
                <a:spcPct val="120000"/>
              </a:lnSpc>
              <a:buSzPct val="100000"/>
              <a:buChar char="•"/>
              <a:tabLst>
                <a:tab pos="457200" algn="l"/>
                <a:tab pos="469900" algn="l"/>
              </a:tabLst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Un·e mandataire et un·e suppléant·e</a:t>
            </a:r>
            <a:r>
              <a:rPr spc="0"/>
              <a:t>; à </a:t>
            </a:r>
            <a:r>
              <a:t>défaut la première ou le premier signataire</a:t>
            </a:r>
            <a:r>
              <a:rPr spc="95"/>
              <a:t> </a:t>
            </a:r>
            <a:r>
              <a:t>est considéré·e comme mandataire et la suivante ou le suivant comme</a:t>
            </a:r>
            <a:r>
              <a:rPr spc="44"/>
              <a:t> </a:t>
            </a:r>
            <a:r>
              <a:t>suppléant·e</a:t>
            </a:r>
          </a:p>
          <a:p>
            <a:pPr marL="469900" indent="-228600">
              <a:lnSpc>
                <a:spcPct val="120000"/>
              </a:lnSpc>
              <a:buSzPct val="100000"/>
              <a:buChar char="•"/>
              <a:tabLst>
                <a:tab pos="457200" algn="l"/>
                <a:tab pos="469900" algn="l"/>
              </a:tabLst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Signature par le ou la candidat·e en guise de déclaration</a:t>
            </a:r>
            <a:r>
              <a:rPr spc="16"/>
              <a:t> </a:t>
            </a:r>
            <a:r>
              <a:t>d’acceptation</a:t>
            </a:r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indent="12700">
              <a:lnSpc>
                <a:spcPct val="120000"/>
              </a:lnSpc>
              <a:defRPr sz="1900" spc="-5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Attention </a:t>
            </a:r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t>      Une fois la liste déposée auprès du greffe, elle ne peut plus être</a:t>
            </a:r>
            <a:r>
              <a:rPr spc="27"/>
              <a:t> </a:t>
            </a:r>
            <a:r>
              <a:t>retirée.</a:t>
            </a:r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1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object 2"/>
          <p:cNvGrpSpPr/>
          <p:nvPr/>
        </p:nvGrpSpPr>
        <p:grpSpPr>
          <a:xfrm>
            <a:off x="15241" y="15241"/>
            <a:ext cx="1061290" cy="1079270"/>
            <a:chOff x="0" y="0"/>
            <a:chExt cx="1061288" cy="1079269"/>
          </a:xfrm>
        </p:grpSpPr>
        <p:sp>
          <p:nvSpPr>
            <p:cNvPr id="133" name="object 3"/>
            <p:cNvSpPr/>
            <p:nvPr/>
          </p:nvSpPr>
          <p:spPr>
            <a:xfrm>
              <a:off x="0" y="0"/>
              <a:ext cx="1061289" cy="10792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2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6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8"/>
                  </a:lnTo>
                  <a:lnTo>
                    <a:pt x="15173" y="14196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4" name="object 4"/>
            <p:cNvSpPr/>
            <p:nvPr/>
          </p:nvSpPr>
          <p:spPr>
            <a:xfrm>
              <a:off x="281891" y="265147"/>
              <a:ext cx="220127" cy="359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00" y="0"/>
                  </a:moveTo>
                  <a:lnTo>
                    <a:pt x="6868" y="492"/>
                  </a:lnTo>
                  <a:lnTo>
                    <a:pt x="3481" y="1842"/>
                  </a:lnTo>
                  <a:lnTo>
                    <a:pt x="1191" y="3858"/>
                  </a:lnTo>
                  <a:lnTo>
                    <a:pt x="350" y="6349"/>
                  </a:lnTo>
                  <a:lnTo>
                    <a:pt x="350" y="7169"/>
                  </a:lnTo>
                  <a:lnTo>
                    <a:pt x="800" y="7443"/>
                  </a:lnTo>
                  <a:lnTo>
                    <a:pt x="6650" y="7443"/>
                  </a:lnTo>
                  <a:lnTo>
                    <a:pt x="7100" y="7169"/>
                  </a:lnTo>
                  <a:lnTo>
                    <a:pt x="7100" y="6319"/>
                  </a:lnTo>
                  <a:lnTo>
                    <a:pt x="7389" y="5408"/>
                  </a:lnTo>
                  <a:lnTo>
                    <a:pt x="8213" y="4709"/>
                  </a:lnTo>
                  <a:lnTo>
                    <a:pt x="9505" y="4260"/>
                  </a:lnTo>
                  <a:lnTo>
                    <a:pt x="11201" y="4101"/>
                  </a:lnTo>
                  <a:lnTo>
                    <a:pt x="12712" y="4277"/>
                  </a:lnTo>
                  <a:lnTo>
                    <a:pt x="13844" y="4754"/>
                  </a:lnTo>
                  <a:lnTo>
                    <a:pt x="14554" y="5460"/>
                  </a:lnTo>
                  <a:lnTo>
                    <a:pt x="14800" y="6319"/>
                  </a:lnTo>
                  <a:lnTo>
                    <a:pt x="14659" y="6845"/>
                  </a:lnTo>
                  <a:lnTo>
                    <a:pt x="14306" y="7409"/>
                  </a:lnTo>
                  <a:lnTo>
                    <a:pt x="13851" y="7921"/>
                  </a:lnTo>
                  <a:lnTo>
                    <a:pt x="13400" y="8293"/>
                  </a:lnTo>
                  <a:lnTo>
                    <a:pt x="251" y="16770"/>
                  </a:lnTo>
                  <a:lnTo>
                    <a:pt x="0" y="16951"/>
                  </a:lnTo>
                  <a:lnTo>
                    <a:pt x="0" y="21326"/>
                  </a:lnTo>
                  <a:lnTo>
                    <a:pt x="450" y="21600"/>
                  </a:lnTo>
                  <a:lnTo>
                    <a:pt x="21150" y="21600"/>
                  </a:lnTo>
                  <a:lnTo>
                    <a:pt x="21600" y="21326"/>
                  </a:lnTo>
                  <a:lnTo>
                    <a:pt x="21600" y="17772"/>
                  </a:lnTo>
                  <a:lnTo>
                    <a:pt x="21150" y="17499"/>
                  </a:lnTo>
                  <a:lnTo>
                    <a:pt x="8700" y="17499"/>
                  </a:lnTo>
                  <a:lnTo>
                    <a:pt x="8750" y="17073"/>
                  </a:lnTo>
                  <a:lnTo>
                    <a:pt x="18449" y="10845"/>
                  </a:lnTo>
                  <a:lnTo>
                    <a:pt x="20693" y="8768"/>
                  </a:lnTo>
                  <a:lnTo>
                    <a:pt x="21549" y="6349"/>
                  </a:lnTo>
                  <a:lnTo>
                    <a:pt x="20731" y="3858"/>
                  </a:lnTo>
                  <a:lnTo>
                    <a:pt x="18487" y="1842"/>
                  </a:lnTo>
                  <a:lnTo>
                    <a:pt x="15137" y="492"/>
                  </a:lnTo>
                  <a:lnTo>
                    <a:pt x="110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36" name="object 6"/>
          <p:cNvSpPr txBox="1"/>
          <p:nvPr/>
        </p:nvSpPr>
        <p:spPr>
          <a:xfrm>
            <a:off x="656615" y="2021211"/>
            <a:ext cx="10046221" cy="1404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>
              <a:lnSpc>
                <a:spcPct val="120000"/>
              </a:lnSpc>
              <a:spcBef>
                <a:spcPts val="100"/>
              </a:spcBef>
              <a:tabLst>
                <a:tab pos="1917700" algn="l"/>
              </a:tabLst>
              <a:defRPr sz="1900" b="1" spc="-5">
                <a:latin typeface="Arial"/>
                <a:ea typeface="Arial"/>
                <a:cs typeface="Arial"/>
                <a:sym typeface="Arial"/>
              </a:defRPr>
            </a:pPr>
            <a:r>
              <a:rPr sz="2500" spc="-7"/>
              <a:t>Pour le</a:t>
            </a:r>
            <a:r>
              <a:rPr sz="2500" spc="14"/>
              <a:t> </a:t>
            </a:r>
            <a:r>
              <a:rPr sz="2500" spc="-7"/>
              <a:t>1</a:t>
            </a:r>
            <a:r>
              <a:rPr sz="2500" spc="-10" baseline="30913"/>
              <a:t>er</a:t>
            </a:r>
            <a:r>
              <a:rPr sz="2500" spc="10" baseline="30913"/>
              <a:t> </a:t>
            </a:r>
            <a:r>
              <a:rPr sz="2500" spc="-7"/>
              <a:t>tour</a:t>
            </a:r>
            <a:r>
              <a:t>	</a:t>
            </a:r>
            <a:r>
              <a:rPr b="0"/>
              <a:t>du lundi 5 au lundi 12 janvier 2026 à 12 heures précises </a:t>
            </a:r>
            <a:r>
              <a:t> </a:t>
            </a:r>
          </a:p>
          <a:p>
            <a:pPr indent="38100">
              <a:lnSpc>
                <a:spcPct val="120000"/>
              </a:lnSpc>
              <a:spcBef>
                <a:spcPts val="100"/>
              </a:spcBef>
              <a:tabLst>
                <a:tab pos="1917700" algn="l"/>
              </a:tabLst>
              <a:defRPr sz="1900" b="1" spc="-5">
                <a:latin typeface="Arial"/>
                <a:ea typeface="Arial"/>
                <a:cs typeface="Arial"/>
                <a:sym typeface="Arial"/>
              </a:defRPr>
            </a:pPr>
            <a:r>
              <a:t>     </a:t>
            </a:r>
            <a:r>
              <a:rPr>
                <a:solidFill>
                  <a:srgbClr val="429F99"/>
                </a:solidFill>
              </a:rPr>
              <a:t>8 mars 2026               </a:t>
            </a:r>
            <a:r>
              <a:rPr b="0"/>
              <a:t>au greffe municipal</a:t>
            </a:r>
          </a:p>
          <a:p>
            <a:pPr indent="38100">
              <a:lnSpc>
                <a:spcPct val="120000"/>
              </a:lnSpc>
              <a:spcBef>
                <a:spcPts val="100"/>
              </a:spcBef>
              <a:tabLst>
                <a:tab pos="1917700" algn="l"/>
              </a:tabLst>
              <a:defRPr sz="1900" b="1" spc="-5">
                <a:latin typeface="Arial"/>
                <a:ea typeface="Arial"/>
                <a:cs typeface="Arial"/>
                <a:sym typeface="Arial"/>
              </a:defRPr>
            </a:pPr>
            <a:endParaRPr b="0"/>
          </a:p>
        </p:txBody>
      </p:sp>
      <p:sp>
        <p:nvSpPr>
          <p:cNvPr id="137" name="object 7"/>
          <p:cNvSpPr txBox="1"/>
          <p:nvPr/>
        </p:nvSpPr>
        <p:spPr>
          <a:xfrm>
            <a:off x="587306" y="3416205"/>
            <a:ext cx="2327263" cy="7240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pPr>
            <a:r>
              <a:t>Pour le 2</a:t>
            </a:r>
            <a:r>
              <a:rPr spc="-10" baseline="30913"/>
              <a:t>e</a:t>
            </a:r>
            <a:r>
              <a:rPr spc="268" baseline="30913"/>
              <a:t> </a:t>
            </a:r>
            <a:r>
              <a:t>tour</a:t>
            </a:r>
          </a:p>
          <a:p>
            <a:pPr indent="38100">
              <a:lnSpc>
                <a:spcPct val="120000"/>
              </a:lnSpc>
              <a:spcBef>
                <a:spcPts val="100"/>
              </a:spcBef>
              <a:defRPr sz="1700" b="1" spc="-5">
                <a:solidFill>
                  <a:srgbClr val="419E9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    </a:t>
            </a:r>
            <a:r>
              <a:rPr sz="1900" spc="-5"/>
              <a:t>29 mars 2026</a:t>
            </a:r>
          </a:p>
        </p:txBody>
      </p:sp>
      <p:sp>
        <p:nvSpPr>
          <p:cNvPr id="138" name="object 8"/>
          <p:cNvSpPr txBox="1"/>
          <p:nvPr/>
        </p:nvSpPr>
        <p:spPr>
          <a:xfrm>
            <a:off x="3376879" y="3462946"/>
            <a:ext cx="7501728" cy="630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120000"/>
              </a:lnSpc>
              <a:spcBef>
                <a:spcPts val="200"/>
              </a:spcBef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jusqu’au</a:t>
            </a:r>
            <a:r>
              <a:rPr dirty="0"/>
              <a:t> </a:t>
            </a:r>
            <a:r>
              <a:rPr dirty="0" err="1"/>
              <a:t>mardi</a:t>
            </a:r>
            <a:r>
              <a:rPr dirty="0"/>
              <a:t> 10 mars 2026 à 12 </a:t>
            </a:r>
            <a:r>
              <a:rPr dirty="0" err="1"/>
              <a:t>heures</a:t>
            </a:r>
            <a:r>
              <a:rPr dirty="0"/>
              <a:t> précises </a:t>
            </a:r>
          </a:p>
          <a:p>
            <a:pPr marR="5080" indent="12700">
              <a:lnSpc>
                <a:spcPct val="120000"/>
              </a:lnSpc>
              <a:spcBef>
                <a:spcPts val="200"/>
              </a:spcBef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au </a:t>
            </a:r>
            <a:r>
              <a:rPr dirty="0" err="1"/>
              <a:t>greffe</a:t>
            </a:r>
            <a:r>
              <a:rPr dirty="0"/>
              <a:t> municipal</a:t>
            </a:r>
          </a:p>
        </p:txBody>
      </p:sp>
      <p:sp>
        <p:nvSpPr>
          <p:cNvPr id="139" name="object 5"/>
          <p:cNvSpPr txBox="1">
            <a:spLocks noGrp="1"/>
          </p:cNvSpPr>
          <p:nvPr>
            <p:ph type="title"/>
          </p:nvPr>
        </p:nvSpPr>
        <p:spPr>
          <a:xfrm>
            <a:off x="1524679" y="454184"/>
            <a:ext cx="8310092" cy="107927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/>
            </a:pPr>
            <a:r>
              <a:rPr spc="-119"/>
              <a:t>ÉLECTIONS COMMUNALES 2026</a:t>
            </a:r>
          </a:p>
          <a:p>
            <a:pPr indent="12700">
              <a:lnSpc>
                <a:spcPct val="150000"/>
              </a:lnSpc>
              <a:spcBef>
                <a:spcPts val="100"/>
              </a:spcBef>
              <a:defRPr sz="2500" spc="-6">
                <a:solidFill>
                  <a:srgbClr val="000000"/>
                </a:solidFill>
              </a:defRPr>
            </a:pPr>
            <a:r>
              <a:rPr spc="-119"/>
              <a:t>Quand</a:t>
            </a:r>
            <a:r>
              <a:t> déposer </a:t>
            </a:r>
            <a:r>
              <a:rPr spc="0"/>
              <a:t>sa </a:t>
            </a:r>
            <a:r>
              <a:t>candidature </a:t>
            </a:r>
            <a:r>
              <a:rPr spc="0"/>
              <a:t>à </a:t>
            </a:r>
            <a:r>
              <a:t>la Municipalité</a:t>
            </a:r>
            <a:r>
              <a:rPr spc="20"/>
              <a:t> </a:t>
            </a:r>
            <a:r>
              <a:rPr spc="0"/>
              <a:t>?</a:t>
            </a:r>
          </a:p>
        </p:txBody>
      </p:sp>
      <p:sp>
        <p:nvSpPr>
          <p:cNvPr id="140" name="Délai dépassé, que faire ?…"/>
          <p:cNvSpPr txBox="1"/>
          <p:nvPr/>
        </p:nvSpPr>
        <p:spPr>
          <a:xfrm>
            <a:off x="545886" y="4820397"/>
            <a:ext cx="10046221" cy="1463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ctr">
            <a:spAutoFit/>
          </a:bodyPr>
          <a:lstStyle/>
          <a:p>
            <a:pPr indent="36000" algn="just">
              <a:lnSpc>
                <a:spcPct val="120000"/>
              </a:lnSpc>
              <a:defRPr sz="1900" spc="-5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Délai</a:t>
            </a:r>
            <a:r>
              <a:rPr dirty="0"/>
              <a:t> </a:t>
            </a:r>
            <a:r>
              <a:rPr dirty="0" err="1"/>
              <a:t>dépassé</a:t>
            </a:r>
            <a:r>
              <a:rPr dirty="0"/>
              <a:t>, que faire </a:t>
            </a:r>
            <a:r>
              <a:rPr spc="0" dirty="0"/>
              <a:t>?</a:t>
            </a:r>
          </a:p>
          <a:p>
            <a:pPr marR="17779" indent="36000" algn="just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Il </a:t>
            </a:r>
            <a:r>
              <a:rPr dirty="0" err="1"/>
              <a:t>est</a:t>
            </a:r>
            <a:r>
              <a:rPr dirty="0"/>
              <a:t> passé 12h00 le 12 </a:t>
            </a:r>
            <a:r>
              <a:rPr dirty="0" err="1"/>
              <a:t>janvier</a:t>
            </a:r>
            <a:r>
              <a:rPr dirty="0"/>
              <a:t>/10 mars et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avez</a:t>
            </a:r>
            <a:r>
              <a:rPr dirty="0"/>
              <a:t> pris la </a:t>
            </a:r>
            <a:r>
              <a:rPr dirty="0" err="1"/>
              <a:t>décision</a:t>
            </a:r>
            <a:r>
              <a:rPr dirty="0"/>
              <a:t> d’être  </a:t>
            </a:r>
            <a:r>
              <a:rPr dirty="0" err="1"/>
              <a:t>candidat·e</a:t>
            </a:r>
            <a:r>
              <a:rPr lang="fr-CH" dirty="0"/>
              <a:t>.</a:t>
            </a:r>
          </a:p>
          <a:p>
            <a:pPr marR="17779" indent="36000" algn="just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spc="0" dirty="0"/>
              <a:t>Ce </a:t>
            </a:r>
            <a:r>
              <a:rPr dirty="0" err="1"/>
              <a:t>n’est</a:t>
            </a:r>
            <a:r>
              <a:rPr dirty="0"/>
              <a:t> pas trop tard </a:t>
            </a:r>
            <a:r>
              <a:rPr spc="0" dirty="0"/>
              <a:t>! </a:t>
            </a:r>
            <a:r>
              <a:rPr dirty="0" err="1"/>
              <a:t>Faites</a:t>
            </a:r>
            <a:r>
              <a:rPr dirty="0"/>
              <a:t> </a:t>
            </a:r>
            <a:r>
              <a:rPr dirty="0" err="1"/>
              <a:t>fonctionner</a:t>
            </a:r>
            <a:r>
              <a:rPr dirty="0"/>
              <a:t> </a:t>
            </a:r>
            <a:r>
              <a:rPr dirty="0" err="1"/>
              <a:t>votre</a:t>
            </a:r>
            <a:r>
              <a:rPr dirty="0"/>
              <a:t> réseau, le  bouche </a:t>
            </a:r>
            <a:r>
              <a:rPr spc="0" dirty="0"/>
              <a:t>à </a:t>
            </a:r>
            <a:r>
              <a:rPr dirty="0" err="1"/>
              <a:t>oreille</a:t>
            </a:r>
            <a:r>
              <a:rPr dirty="0"/>
              <a:t> </a:t>
            </a:r>
            <a:r>
              <a:rPr dirty="0" err="1"/>
              <a:t>marche</a:t>
            </a:r>
            <a:r>
              <a:rPr dirty="0"/>
              <a:t> </a:t>
            </a:r>
            <a:r>
              <a:rPr dirty="0" err="1"/>
              <a:t>aussi</a:t>
            </a:r>
            <a:r>
              <a:rPr dirty="0"/>
              <a:t> </a:t>
            </a:r>
            <a:r>
              <a:rPr spc="0" dirty="0"/>
              <a:t>!</a:t>
            </a:r>
          </a:p>
          <a:p>
            <a:pPr marR="17779" indent="36000" algn="just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spc="0" dirty="0"/>
              <a:t>L</a:t>
            </a:r>
            <a:r>
              <a:rPr dirty="0"/>
              <a:t>es </a:t>
            </a:r>
            <a:r>
              <a:rPr dirty="0" err="1"/>
              <a:t>électrices</a:t>
            </a:r>
            <a:r>
              <a:rPr dirty="0"/>
              <a:t> et </a:t>
            </a:r>
            <a:r>
              <a:rPr dirty="0" err="1"/>
              <a:t>électeurs</a:t>
            </a:r>
            <a:r>
              <a:rPr dirty="0"/>
              <a:t> </a:t>
            </a:r>
            <a:r>
              <a:rPr dirty="0" err="1"/>
              <a:t>peuvent</a:t>
            </a:r>
            <a:r>
              <a:rPr dirty="0"/>
              <a:t> voter  pour </a:t>
            </a:r>
            <a:r>
              <a:rPr dirty="0" err="1"/>
              <a:t>n’importe</a:t>
            </a:r>
            <a:r>
              <a:rPr dirty="0"/>
              <a:t> </a:t>
            </a:r>
            <a:r>
              <a:rPr dirty="0" err="1"/>
              <a:t>quel·le</a:t>
            </a:r>
            <a:r>
              <a:rPr dirty="0"/>
              <a:t> </a:t>
            </a:r>
            <a:r>
              <a:rPr dirty="0" err="1"/>
              <a:t>citoyen·ne</a:t>
            </a:r>
            <a:r>
              <a:rPr spc="-11" dirty="0"/>
              <a:t> </a:t>
            </a:r>
            <a:r>
              <a:rPr dirty="0" err="1"/>
              <a:t>éligible</a:t>
            </a:r>
            <a:r>
              <a:rPr dirty="0"/>
              <a:t>.</a:t>
            </a:r>
          </a:p>
        </p:txBody>
      </p:sp>
      <p:sp>
        <p:nvSpPr>
          <p:cNvPr id="141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object 2"/>
          <p:cNvGrpSpPr/>
          <p:nvPr/>
        </p:nvGrpSpPr>
        <p:grpSpPr>
          <a:xfrm>
            <a:off x="15241" y="15238"/>
            <a:ext cx="1061290" cy="1079270"/>
            <a:chOff x="0" y="0"/>
            <a:chExt cx="1061288" cy="1079269"/>
          </a:xfrm>
        </p:grpSpPr>
        <p:sp>
          <p:nvSpPr>
            <p:cNvPr id="143" name="object 3"/>
            <p:cNvSpPr/>
            <p:nvPr/>
          </p:nvSpPr>
          <p:spPr>
            <a:xfrm>
              <a:off x="0" y="0"/>
              <a:ext cx="1061289" cy="10792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2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8"/>
                  </a:lnTo>
                  <a:lnTo>
                    <a:pt x="15173" y="14196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object 4"/>
            <p:cNvSpPr/>
            <p:nvPr/>
          </p:nvSpPr>
          <p:spPr>
            <a:xfrm>
              <a:off x="277052" y="265142"/>
              <a:ext cx="227248" cy="365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lnTo>
                    <a:pt x="6790" y="489"/>
                  </a:lnTo>
                  <a:lnTo>
                    <a:pt x="3493" y="1829"/>
                  </a:lnTo>
                  <a:lnTo>
                    <a:pt x="1258" y="3824"/>
                  </a:lnTo>
                  <a:lnTo>
                    <a:pt x="436" y="6282"/>
                  </a:lnTo>
                  <a:lnTo>
                    <a:pt x="436" y="7061"/>
                  </a:lnTo>
                  <a:lnTo>
                    <a:pt x="872" y="7330"/>
                  </a:lnTo>
                  <a:lnTo>
                    <a:pt x="6587" y="7330"/>
                  </a:lnTo>
                  <a:lnTo>
                    <a:pt x="7023" y="7061"/>
                  </a:lnTo>
                  <a:lnTo>
                    <a:pt x="7023" y="6282"/>
                  </a:lnTo>
                  <a:lnTo>
                    <a:pt x="7306" y="5368"/>
                  </a:lnTo>
                  <a:lnTo>
                    <a:pt x="8094" y="4671"/>
                  </a:lnTo>
                  <a:lnTo>
                    <a:pt x="9291" y="4225"/>
                  </a:lnTo>
                  <a:lnTo>
                    <a:pt x="10801" y="4069"/>
                  </a:lnTo>
                  <a:lnTo>
                    <a:pt x="12331" y="4225"/>
                  </a:lnTo>
                  <a:lnTo>
                    <a:pt x="13525" y="4671"/>
                  </a:lnTo>
                  <a:lnTo>
                    <a:pt x="14301" y="5368"/>
                  </a:lnTo>
                  <a:lnTo>
                    <a:pt x="14578" y="6282"/>
                  </a:lnTo>
                  <a:lnTo>
                    <a:pt x="14301" y="7218"/>
                  </a:lnTo>
                  <a:lnTo>
                    <a:pt x="13525" y="7935"/>
                  </a:lnTo>
                  <a:lnTo>
                    <a:pt x="12331" y="8394"/>
                  </a:lnTo>
                  <a:lnTo>
                    <a:pt x="10801" y="8556"/>
                  </a:lnTo>
                  <a:lnTo>
                    <a:pt x="9687" y="8556"/>
                  </a:lnTo>
                  <a:lnTo>
                    <a:pt x="9251" y="8826"/>
                  </a:lnTo>
                  <a:lnTo>
                    <a:pt x="9251" y="12296"/>
                  </a:lnTo>
                  <a:lnTo>
                    <a:pt x="9687" y="12565"/>
                  </a:lnTo>
                  <a:lnTo>
                    <a:pt x="10801" y="12565"/>
                  </a:lnTo>
                  <a:lnTo>
                    <a:pt x="12521" y="12735"/>
                  </a:lnTo>
                  <a:lnTo>
                    <a:pt x="13851" y="13224"/>
                  </a:lnTo>
                  <a:lnTo>
                    <a:pt x="14709" y="14004"/>
                  </a:lnTo>
                  <a:lnTo>
                    <a:pt x="15013" y="15049"/>
                  </a:lnTo>
                  <a:lnTo>
                    <a:pt x="14709" y="16093"/>
                  </a:lnTo>
                  <a:lnTo>
                    <a:pt x="13851" y="16874"/>
                  </a:lnTo>
                  <a:lnTo>
                    <a:pt x="12521" y="17363"/>
                  </a:lnTo>
                  <a:lnTo>
                    <a:pt x="10801" y="17532"/>
                  </a:lnTo>
                  <a:lnTo>
                    <a:pt x="9059" y="17363"/>
                  </a:lnTo>
                  <a:lnTo>
                    <a:pt x="7731" y="16874"/>
                  </a:lnTo>
                  <a:lnTo>
                    <a:pt x="6884" y="16093"/>
                  </a:lnTo>
                  <a:lnTo>
                    <a:pt x="6587" y="15049"/>
                  </a:lnTo>
                  <a:lnTo>
                    <a:pt x="6587" y="14420"/>
                  </a:lnTo>
                  <a:lnTo>
                    <a:pt x="6151" y="14151"/>
                  </a:lnTo>
                  <a:lnTo>
                    <a:pt x="436" y="14151"/>
                  </a:lnTo>
                  <a:lnTo>
                    <a:pt x="0" y="14420"/>
                  </a:lnTo>
                  <a:lnTo>
                    <a:pt x="0" y="15049"/>
                  </a:lnTo>
                  <a:lnTo>
                    <a:pt x="850" y="17625"/>
                  </a:lnTo>
                  <a:lnTo>
                    <a:pt x="3166" y="19704"/>
                  </a:lnTo>
                  <a:lnTo>
                    <a:pt x="6599" y="21094"/>
                  </a:lnTo>
                  <a:lnTo>
                    <a:pt x="10801" y="21600"/>
                  </a:lnTo>
                  <a:lnTo>
                    <a:pt x="15001" y="21094"/>
                  </a:lnTo>
                  <a:lnTo>
                    <a:pt x="18434" y="19704"/>
                  </a:lnTo>
                  <a:lnTo>
                    <a:pt x="20750" y="17625"/>
                  </a:lnTo>
                  <a:lnTo>
                    <a:pt x="21600" y="15049"/>
                  </a:lnTo>
                  <a:lnTo>
                    <a:pt x="21389" y="13816"/>
                  </a:lnTo>
                  <a:lnTo>
                    <a:pt x="20783" y="12637"/>
                  </a:lnTo>
                  <a:lnTo>
                    <a:pt x="19823" y="11586"/>
                  </a:lnTo>
                  <a:lnTo>
                    <a:pt x="18549" y="10741"/>
                  </a:lnTo>
                  <a:lnTo>
                    <a:pt x="18258" y="10591"/>
                  </a:lnTo>
                  <a:lnTo>
                    <a:pt x="18258" y="10381"/>
                  </a:lnTo>
                  <a:lnTo>
                    <a:pt x="20377" y="8433"/>
                  </a:lnTo>
                  <a:lnTo>
                    <a:pt x="21116" y="6282"/>
                  </a:lnTo>
                  <a:lnTo>
                    <a:pt x="20308" y="3824"/>
                  </a:lnTo>
                  <a:lnTo>
                    <a:pt x="18101" y="1829"/>
                  </a:lnTo>
                  <a:lnTo>
                    <a:pt x="14823" y="489"/>
                  </a:lnTo>
                  <a:lnTo>
                    <a:pt x="10801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6" name="object 5"/>
          <p:cNvSpPr txBox="1">
            <a:spLocks noGrp="1"/>
          </p:cNvSpPr>
          <p:nvPr>
            <p:ph type="title"/>
          </p:nvPr>
        </p:nvSpPr>
        <p:spPr>
          <a:xfrm>
            <a:off x="1574784" y="419010"/>
            <a:ext cx="7306568" cy="718724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z="2500" spc="-113"/>
            </a:lvl1pPr>
          </a:lstStyle>
          <a:p>
            <a:r>
              <a:t>DEROULEMENT DU SCRUTIN - des nouveautés</a:t>
            </a:r>
          </a:p>
        </p:txBody>
      </p:sp>
      <p:sp>
        <p:nvSpPr>
          <p:cNvPr id="147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  <p:sp>
        <p:nvSpPr>
          <p:cNvPr id="148" name="object 7"/>
          <p:cNvSpPr txBox="1"/>
          <p:nvPr/>
        </p:nvSpPr>
        <p:spPr>
          <a:xfrm>
            <a:off x="1048037" y="4092940"/>
            <a:ext cx="2900229" cy="810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solidFill>
                  <a:srgbClr val="419E9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29 mars 2026</a:t>
            </a:r>
          </a:p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pPr>
            <a:r>
              <a:t>2</a:t>
            </a:r>
            <a:r>
              <a:rPr spc="-10" baseline="30913"/>
              <a:t>e</a:t>
            </a:r>
            <a:r>
              <a:rPr spc="268" baseline="30913"/>
              <a:t> </a:t>
            </a:r>
            <a:r>
              <a:t>tour</a:t>
            </a:r>
          </a:p>
        </p:txBody>
      </p:sp>
      <p:sp>
        <p:nvSpPr>
          <p:cNvPr id="149" name="object 7"/>
          <p:cNvSpPr txBox="1"/>
          <p:nvPr/>
        </p:nvSpPr>
        <p:spPr>
          <a:xfrm>
            <a:off x="1048037" y="2344837"/>
            <a:ext cx="2900229" cy="810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solidFill>
                  <a:srgbClr val="419E9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8 mars 2026</a:t>
            </a:r>
          </a:p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pPr>
            <a:r>
              <a:t>1</a:t>
            </a:r>
            <a:r>
              <a:rPr spc="-10" baseline="30913"/>
              <a:t>e</a:t>
            </a:r>
            <a:r>
              <a:rPr spc="268" baseline="30913"/>
              <a:t> </a:t>
            </a:r>
            <a:r>
              <a:t>tour</a:t>
            </a:r>
          </a:p>
        </p:txBody>
      </p:sp>
      <p:sp>
        <p:nvSpPr>
          <p:cNvPr id="150" name="object 7"/>
          <p:cNvSpPr txBox="1"/>
          <p:nvPr/>
        </p:nvSpPr>
        <p:spPr>
          <a:xfrm>
            <a:off x="1191739" y="1498093"/>
            <a:ext cx="2900229" cy="357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Municipalité</a:t>
            </a:r>
          </a:p>
        </p:txBody>
      </p:sp>
      <p:sp>
        <p:nvSpPr>
          <p:cNvPr id="151" name="object 7"/>
          <p:cNvSpPr txBox="1"/>
          <p:nvPr/>
        </p:nvSpPr>
        <p:spPr>
          <a:xfrm>
            <a:off x="6152151" y="1498093"/>
            <a:ext cx="2900229" cy="357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Syndic.que</a:t>
            </a:r>
          </a:p>
        </p:txBody>
      </p:sp>
      <p:sp>
        <p:nvSpPr>
          <p:cNvPr id="152" name="object 7"/>
          <p:cNvSpPr txBox="1"/>
          <p:nvPr/>
        </p:nvSpPr>
        <p:spPr>
          <a:xfrm>
            <a:off x="1048037" y="5499893"/>
            <a:ext cx="8597326" cy="605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 algn="just">
              <a:lnSpc>
                <a:spcPct val="120000"/>
              </a:lnSpc>
              <a:spcBef>
                <a:spcPts val="100"/>
              </a:spcBef>
              <a:defRPr sz="1900" spc="-5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Election tacite possible au 2e tour de la Municipalité et pour l’élection du/de la syndic.que si le nombre de candidat est égal à celui des sièges à repourvoir.</a:t>
            </a:r>
          </a:p>
        </p:txBody>
      </p:sp>
      <p:sp>
        <p:nvSpPr>
          <p:cNvPr id="153" name="object 7"/>
          <p:cNvSpPr txBox="1"/>
          <p:nvPr/>
        </p:nvSpPr>
        <p:spPr>
          <a:xfrm>
            <a:off x="6152151" y="2344837"/>
            <a:ext cx="2900229" cy="810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solidFill>
                  <a:srgbClr val="419E9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26 avril 2026</a:t>
            </a:r>
          </a:p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pPr>
            <a:r>
              <a:t>1</a:t>
            </a:r>
            <a:r>
              <a:rPr spc="-10" baseline="30913"/>
              <a:t>e</a:t>
            </a:r>
            <a:r>
              <a:rPr spc="268" baseline="30913"/>
              <a:t> </a:t>
            </a:r>
            <a:r>
              <a:t>tour</a:t>
            </a:r>
          </a:p>
        </p:txBody>
      </p:sp>
      <p:sp>
        <p:nvSpPr>
          <p:cNvPr id="154" name="object 7"/>
          <p:cNvSpPr txBox="1"/>
          <p:nvPr/>
        </p:nvSpPr>
        <p:spPr>
          <a:xfrm>
            <a:off x="6152151" y="4092940"/>
            <a:ext cx="2900229" cy="810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solidFill>
                  <a:srgbClr val="419E9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17 mai 2026</a:t>
            </a:r>
          </a:p>
          <a:p>
            <a:pPr indent="38100" algn="ctr">
              <a:lnSpc>
                <a:spcPct val="120000"/>
              </a:lnSpc>
              <a:spcBef>
                <a:spcPts val="100"/>
              </a:spcBef>
              <a:defRPr sz="2500" b="1" spc="-7">
                <a:latin typeface="Arial"/>
                <a:ea typeface="Arial"/>
                <a:cs typeface="Arial"/>
                <a:sym typeface="Arial"/>
              </a:defRPr>
            </a:pPr>
            <a:r>
              <a:t>2</a:t>
            </a:r>
            <a:r>
              <a:rPr spc="-10" baseline="30913"/>
              <a:t>e</a:t>
            </a:r>
            <a:r>
              <a:rPr spc="268" baseline="30913"/>
              <a:t> </a:t>
            </a:r>
            <a:r>
              <a:t>tour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object 2"/>
          <p:cNvGrpSpPr/>
          <p:nvPr/>
        </p:nvGrpSpPr>
        <p:grpSpPr>
          <a:xfrm>
            <a:off x="15241" y="15235"/>
            <a:ext cx="1061290" cy="1079270"/>
            <a:chOff x="0" y="0"/>
            <a:chExt cx="1061288" cy="1079268"/>
          </a:xfrm>
        </p:grpSpPr>
        <p:sp>
          <p:nvSpPr>
            <p:cNvPr id="156" name="object 3"/>
            <p:cNvSpPr/>
            <p:nvPr/>
          </p:nvSpPr>
          <p:spPr>
            <a:xfrm>
              <a:off x="0" y="0"/>
              <a:ext cx="1061289" cy="1079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grpSp>
          <p:nvGrpSpPr>
            <p:cNvPr id="160" name="object 4"/>
            <p:cNvGrpSpPr/>
            <p:nvPr/>
          </p:nvGrpSpPr>
          <p:grpSpPr>
            <a:xfrm>
              <a:off x="272970" y="270709"/>
              <a:ext cx="235414" cy="354169"/>
              <a:chOff x="0" y="0"/>
              <a:chExt cx="235413" cy="354168"/>
            </a:xfrm>
          </p:grpSpPr>
          <p:sp>
            <p:nvSpPr>
              <p:cNvPr id="157" name="Shape"/>
              <p:cNvSpPr/>
              <p:nvPr/>
            </p:nvSpPr>
            <p:spPr>
              <a:xfrm>
                <a:off x="132997" y="290924"/>
                <a:ext cx="70308" cy="632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624" y="688"/>
                    </a:lnTo>
                    <a:lnTo>
                      <a:pt x="624" y="20045"/>
                    </a:lnTo>
                    <a:lnTo>
                      <a:pt x="2033" y="21600"/>
                    </a:lnTo>
                    <a:lnTo>
                      <a:pt x="19567" y="21600"/>
                    </a:lnTo>
                    <a:lnTo>
                      <a:pt x="20976" y="20045"/>
                    </a:lnTo>
                    <a:lnTo>
                      <a:pt x="20976" y="68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8" name="Shape"/>
              <p:cNvSpPr/>
              <p:nvPr/>
            </p:nvSpPr>
            <p:spPr>
              <a:xfrm>
                <a:off x="0" y="0"/>
                <a:ext cx="235414" cy="290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047" y="0"/>
                    </a:moveTo>
                    <a:lnTo>
                      <a:pt x="12016" y="0"/>
                    </a:lnTo>
                    <a:lnTo>
                      <a:pt x="11828" y="112"/>
                    </a:lnTo>
                    <a:lnTo>
                      <a:pt x="11549" y="526"/>
                    </a:lnTo>
                    <a:lnTo>
                      <a:pt x="748" y="15515"/>
                    </a:lnTo>
                    <a:lnTo>
                      <a:pt x="375" y="16003"/>
                    </a:lnTo>
                    <a:lnTo>
                      <a:pt x="0" y="16417"/>
                    </a:lnTo>
                    <a:lnTo>
                      <a:pt x="0" y="21262"/>
                    </a:lnTo>
                    <a:lnTo>
                      <a:pt x="421" y="21600"/>
                    </a:lnTo>
                    <a:lnTo>
                      <a:pt x="21179" y="21600"/>
                    </a:lnTo>
                    <a:lnTo>
                      <a:pt x="21600" y="21262"/>
                    </a:lnTo>
                    <a:lnTo>
                      <a:pt x="21600" y="17205"/>
                    </a:lnTo>
                    <a:lnTo>
                      <a:pt x="21179" y="16867"/>
                    </a:lnTo>
                    <a:lnTo>
                      <a:pt x="6452" y="16867"/>
                    </a:lnTo>
                    <a:lnTo>
                      <a:pt x="6312" y="16679"/>
                    </a:lnTo>
                    <a:lnTo>
                      <a:pt x="6499" y="16417"/>
                    </a:lnTo>
                    <a:lnTo>
                      <a:pt x="11876" y="8415"/>
                    </a:lnTo>
                    <a:lnTo>
                      <a:pt x="12016" y="8226"/>
                    </a:lnTo>
                    <a:lnTo>
                      <a:pt x="18468" y="8226"/>
                    </a:lnTo>
                    <a:lnTo>
                      <a:pt x="18468" y="338"/>
                    </a:lnTo>
                    <a:lnTo>
                      <a:pt x="1804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9" name="Shape"/>
              <p:cNvSpPr/>
              <p:nvPr/>
            </p:nvSpPr>
            <p:spPr>
              <a:xfrm>
                <a:off x="130956" y="110794"/>
                <a:ext cx="72349" cy="1163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994" y="0"/>
                    </a:moveTo>
                    <a:lnTo>
                      <a:pt x="0" y="0"/>
                    </a:lnTo>
                    <a:lnTo>
                      <a:pt x="1215" y="95"/>
                    </a:lnTo>
                    <a:lnTo>
                      <a:pt x="1215" y="21224"/>
                    </a:lnTo>
                    <a:lnTo>
                      <a:pt x="609" y="21600"/>
                    </a:lnTo>
                    <a:lnTo>
                      <a:pt x="21600" y="21600"/>
                    </a:lnTo>
                    <a:lnTo>
                      <a:pt x="20994" y="21224"/>
                    </a:lnTo>
                    <a:lnTo>
                      <a:pt x="20994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162" name="object 6"/>
          <p:cNvSpPr txBox="1"/>
          <p:nvPr/>
        </p:nvSpPr>
        <p:spPr>
          <a:xfrm>
            <a:off x="587811" y="1627589"/>
            <a:ext cx="9517778" cy="4554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257809" indent="63500" algn="just">
              <a:lnSpc>
                <a:spcPct val="120000"/>
              </a:lnSpc>
              <a:spcBef>
                <a:spcPts val="200"/>
              </a:spcBef>
              <a:defRPr sz="1900" spc="-5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R="257809" indent="63500" algn="just">
              <a:lnSpc>
                <a:spcPct val="120000"/>
              </a:lnSpc>
              <a:spcBef>
                <a:spcPts val="200"/>
              </a:spcBef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L’assermentation</a:t>
            </a:r>
            <a:r>
              <a:rPr dirty="0"/>
              <a:t> et la mise </a:t>
            </a:r>
            <a:r>
              <a:rPr dirty="0" err="1"/>
              <a:t>en</a:t>
            </a:r>
            <a:r>
              <a:rPr dirty="0"/>
              <a:t> place des </a:t>
            </a:r>
            <a:r>
              <a:rPr dirty="0" err="1"/>
              <a:t>nouvelles</a:t>
            </a:r>
            <a:r>
              <a:rPr dirty="0"/>
              <a:t> </a:t>
            </a:r>
            <a:r>
              <a:rPr dirty="0" err="1"/>
              <a:t>autorités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effectuées</a:t>
            </a:r>
            <a:r>
              <a:rPr dirty="0"/>
              <a:t> par </a:t>
            </a:r>
            <a:r>
              <a:rPr spc="11" dirty="0"/>
              <a:t>le </a:t>
            </a:r>
            <a:r>
              <a:rPr dirty="0" err="1"/>
              <a:t>Préfet</a:t>
            </a:r>
            <a:r>
              <a:rPr dirty="0"/>
              <a:t> du</a:t>
            </a:r>
            <a:r>
              <a:rPr spc="-11" dirty="0"/>
              <a:t> </a:t>
            </a:r>
            <a:r>
              <a:rPr dirty="0"/>
              <a:t>district.</a:t>
            </a:r>
          </a:p>
          <a:p>
            <a:pPr algn="just"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R="30480" indent="63500" algn="just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Cette </a:t>
            </a:r>
            <a:r>
              <a:rPr dirty="0" err="1"/>
              <a:t>cérémonie</a:t>
            </a:r>
            <a:r>
              <a:rPr dirty="0"/>
              <a:t> </a:t>
            </a:r>
            <a:r>
              <a:rPr spc="0" dirty="0"/>
              <a:t>aura </a:t>
            </a:r>
            <a:r>
              <a:rPr dirty="0"/>
              <a:t>lieu </a:t>
            </a:r>
            <a:r>
              <a:rPr lang="fr-CH" dirty="0"/>
              <a:t>au printemps 2026</a:t>
            </a:r>
            <a:r>
              <a:rPr dirty="0"/>
              <a:t>. </a:t>
            </a:r>
            <a:r>
              <a:rPr dirty="0" err="1"/>
              <a:t>L’ensemble</a:t>
            </a:r>
            <a:r>
              <a:rPr dirty="0"/>
              <a:t> de la population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invité</a:t>
            </a:r>
            <a:r>
              <a:rPr dirty="0"/>
              <a:t> </a:t>
            </a:r>
            <a:r>
              <a:rPr spc="0" dirty="0"/>
              <a:t>à y</a:t>
            </a:r>
            <a:r>
              <a:rPr dirty="0"/>
              <a:t> </a:t>
            </a:r>
            <a:r>
              <a:rPr dirty="0" err="1"/>
              <a:t>participer</a:t>
            </a:r>
            <a:r>
              <a:rPr dirty="0"/>
              <a:t>.</a:t>
            </a:r>
          </a:p>
          <a:p>
            <a:pPr algn="just"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marR="468630" indent="63500" algn="just"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À </a:t>
            </a:r>
            <a:r>
              <a:rPr spc="-5" dirty="0"/>
              <a:t>noter </a:t>
            </a:r>
            <a:r>
              <a:rPr spc="-5" dirty="0" err="1"/>
              <a:t>que</a:t>
            </a:r>
            <a:r>
              <a:rPr spc="-5" dirty="0"/>
              <a:t> les </a:t>
            </a:r>
            <a:r>
              <a:rPr spc="-5" dirty="0" err="1"/>
              <a:t>nouvelles</a:t>
            </a:r>
            <a:r>
              <a:rPr spc="-5" dirty="0"/>
              <a:t> </a:t>
            </a:r>
            <a:r>
              <a:rPr spc="-5" dirty="0" err="1"/>
              <a:t>autorités</a:t>
            </a:r>
            <a:r>
              <a:rPr spc="-5" dirty="0"/>
              <a:t> </a:t>
            </a:r>
            <a:r>
              <a:rPr spc="-5" dirty="0" err="1"/>
              <a:t>sont</a:t>
            </a:r>
            <a:r>
              <a:rPr spc="-5" dirty="0"/>
              <a:t> </a:t>
            </a:r>
            <a:r>
              <a:rPr spc="-5" dirty="0" err="1"/>
              <a:t>en</a:t>
            </a:r>
            <a:r>
              <a:rPr spc="-5" dirty="0"/>
              <a:t> place pour la nouvelle </a:t>
            </a:r>
            <a:r>
              <a:rPr spc="-5" dirty="0" err="1"/>
              <a:t>législature</a:t>
            </a:r>
            <a:r>
              <a:rPr spc="-5" dirty="0"/>
              <a:t> du </a:t>
            </a:r>
          </a:p>
          <a:p>
            <a:pPr marR="468630" indent="63500" algn="just"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spc="-5" dirty="0"/>
              <a:t>1</a:t>
            </a:r>
            <a:r>
              <a:rPr spc="-8" baseline="30570" dirty="0"/>
              <a:t>er </a:t>
            </a:r>
            <a:r>
              <a:rPr spc="-5" dirty="0" err="1"/>
              <a:t>juillet</a:t>
            </a:r>
            <a:r>
              <a:rPr spc="-5" dirty="0"/>
              <a:t>  2026 au 30 </a:t>
            </a:r>
            <a:r>
              <a:rPr spc="-5" dirty="0" err="1"/>
              <a:t>juin</a:t>
            </a:r>
            <a:r>
              <a:rPr spc="-11" dirty="0"/>
              <a:t> </a:t>
            </a:r>
            <a:r>
              <a:rPr spc="-5" dirty="0"/>
              <a:t>2031.</a:t>
            </a:r>
          </a:p>
          <a:p>
            <a:pPr algn="just"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spc="-5" dirty="0"/>
          </a:p>
          <a:p>
            <a:pPr marR="122554" indent="63500" algn="just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Dès</a:t>
            </a:r>
            <a:r>
              <a:rPr dirty="0"/>
              <a:t> </a:t>
            </a:r>
            <a:r>
              <a:rPr dirty="0" err="1"/>
              <a:t>lors</a:t>
            </a:r>
            <a:r>
              <a:rPr dirty="0"/>
              <a:t>, toute séance du Conseil </a:t>
            </a:r>
            <a:r>
              <a:rPr dirty="0" err="1"/>
              <a:t>général</a:t>
            </a:r>
            <a:r>
              <a:rPr dirty="0"/>
              <a:t> qui </a:t>
            </a:r>
            <a:r>
              <a:rPr dirty="0" err="1"/>
              <a:t>interviendrait</a:t>
            </a:r>
            <a:r>
              <a:rPr dirty="0"/>
              <a:t> après </a:t>
            </a:r>
            <a:r>
              <a:rPr dirty="0" err="1"/>
              <a:t>l’assermentation</a:t>
            </a:r>
            <a:r>
              <a:rPr dirty="0"/>
              <a:t> et </a:t>
            </a:r>
            <a:r>
              <a:rPr dirty="0" err="1"/>
              <a:t>avant</a:t>
            </a:r>
            <a:r>
              <a:rPr dirty="0"/>
              <a:t>  le 1</a:t>
            </a:r>
            <a:r>
              <a:rPr spc="-8" baseline="30570" dirty="0"/>
              <a:t>er </a:t>
            </a:r>
            <a:r>
              <a:rPr dirty="0" err="1"/>
              <a:t>juillet</a:t>
            </a:r>
            <a:r>
              <a:rPr dirty="0"/>
              <a:t> 2026 </a:t>
            </a:r>
            <a:r>
              <a:rPr dirty="0" err="1"/>
              <a:t>s’effectuera</a:t>
            </a:r>
            <a:r>
              <a:rPr dirty="0"/>
              <a:t> avec les </a:t>
            </a:r>
            <a:r>
              <a:rPr dirty="0" err="1"/>
              <a:t>élu·e·s</a:t>
            </a:r>
            <a:r>
              <a:rPr dirty="0"/>
              <a:t> </a:t>
            </a:r>
            <a:r>
              <a:rPr dirty="0" err="1"/>
              <a:t>communaux·ales</a:t>
            </a:r>
            <a:r>
              <a:rPr dirty="0"/>
              <a:t> de la </a:t>
            </a:r>
            <a:r>
              <a:rPr dirty="0" err="1"/>
              <a:t>précédente</a:t>
            </a:r>
            <a:r>
              <a:rPr dirty="0"/>
              <a:t> </a:t>
            </a:r>
            <a:r>
              <a:rPr dirty="0" err="1"/>
              <a:t>législature</a:t>
            </a:r>
            <a:r>
              <a:rPr dirty="0"/>
              <a:t> (2021-2026).</a:t>
            </a:r>
          </a:p>
        </p:txBody>
      </p:sp>
      <p:sp>
        <p:nvSpPr>
          <p:cNvPr id="163" name="object 5"/>
          <p:cNvSpPr txBox="1">
            <a:spLocks noGrp="1"/>
          </p:cNvSpPr>
          <p:nvPr>
            <p:ph type="title"/>
          </p:nvPr>
        </p:nvSpPr>
        <p:spPr>
          <a:xfrm>
            <a:off x="1407767" y="622598"/>
            <a:ext cx="7877866" cy="361951"/>
          </a:xfrm>
          <a:prstGeom prst="rect">
            <a:avLst/>
          </a:prstGeom>
        </p:spPr>
        <p:txBody>
          <a:bodyPr/>
          <a:lstStyle>
            <a:lvl1pPr marR="5080" indent="12700">
              <a:lnSpc>
                <a:spcPts val="2500"/>
              </a:lnSpc>
              <a:spcBef>
                <a:spcPts val="200"/>
              </a:spcBef>
              <a:defRPr sz="2500" spc="-113"/>
            </a:lvl1pPr>
          </a:lstStyle>
          <a:p>
            <a:r>
              <a:t>ASSERMENTATION DES NOUVELLES AUTORITÉS</a:t>
            </a:r>
          </a:p>
        </p:txBody>
      </p:sp>
      <p:sp>
        <p:nvSpPr>
          <p:cNvPr id="164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object 2"/>
          <p:cNvGrpSpPr/>
          <p:nvPr/>
        </p:nvGrpSpPr>
        <p:grpSpPr>
          <a:xfrm>
            <a:off x="15241" y="15242"/>
            <a:ext cx="1061290" cy="1079260"/>
            <a:chOff x="0" y="0"/>
            <a:chExt cx="1061288" cy="1079258"/>
          </a:xfrm>
        </p:grpSpPr>
        <p:sp>
          <p:nvSpPr>
            <p:cNvPr id="166" name="object 3"/>
            <p:cNvSpPr/>
            <p:nvPr/>
          </p:nvSpPr>
          <p:spPr>
            <a:xfrm>
              <a:off x="0" y="0"/>
              <a:ext cx="1061289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7" name="object 4"/>
            <p:cNvSpPr/>
            <p:nvPr/>
          </p:nvSpPr>
          <p:spPr>
            <a:xfrm>
              <a:off x="283930" y="270712"/>
              <a:ext cx="226239" cy="359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751" y="0"/>
                  </a:moveTo>
                  <a:lnTo>
                    <a:pt x="1119" y="0"/>
                  </a:lnTo>
                  <a:lnTo>
                    <a:pt x="681" y="273"/>
                  </a:lnTo>
                  <a:lnTo>
                    <a:pt x="681" y="11879"/>
                  </a:lnTo>
                  <a:lnTo>
                    <a:pt x="1119" y="12152"/>
                  </a:lnTo>
                  <a:lnTo>
                    <a:pt x="6957" y="12152"/>
                  </a:lnTo>
                  <a:lnTo>
                    <a:pt x="7297" y="12030"/>
                  </a:lnTo>
                  <a:lnTo>
                    <a:pt x="7541" y="11818"/>
                  </a:lnTo>
                  <a:lnTo>
                    <a:pt x="8104" y="11435"/>
                  </a:lnTo>
                  <a:lnTo>
                    <a:pt x="8836" y="11127"/>
                  </a:lnTo>
                  <a:lnTo>
                    <a:pt x="9723" y="10921"/>
                  </a:lnTo>
                  <a:lnTo>
                    <a:pt x="10751" y="10846"/>
                  </a:lnTo>
                  <a:lnTo>
                    <a:pt x="12754" y="11169"/>
                  </a:lnTo>
                  <a:lnTo>
                    <a:pt x="14077" y="11997"/>
                  </a:lnTo>
                  <a:lnTo>
                    <a:pt x="14808" y="13114"/>
                  </a:lnTo>
                  <a:lnTo>
                    <a:pt x="15032" y="14309"/>
                  </a:lnTo>
                  <a:lnTo>
                    <a:pt x="14774" y="15571"/>
                  </a:lnTo>
                  <a:lnTo>
                    <a:pt x="13986" y="16572"/>
                  </a:lnTo>
                  <a:lnTo>
                    <a:pt x="12652" y="17231"/>
                  </a:lnTo>
                  <a:lnTo>
                    <a:pt x="10751" y="17469"/>
                  </a:lnTo>
                  <a:lnTo>
                    <a:pt x="9208" y="17362"/>
                  </a:lnTo>
                  <a:lnTo>
                    <a:pt x="7851" y="17025"/>
                  </a:lnTo>
                  <a:lnTo>
                    <a:pt x="6886" y="16431"/>
                  </a:lnTo>
                  <a:lnTo>
                    <a:pt x="6519" y="15555"/>
                  </a:lnTo>
                  <a:lnTo>
                    <a:pt x="6519" y="15221"/>
                  </a:lnTo>
                  <a:lnTo>
                    <a:pt x="6082" y="14947"/>
                  </a:lnTo>
                  <a:lnTo>
                    <a:pt x="438" y="14947"/>
                  </a:lnTo>
                  <a:lnTo>
                    <a:pt x="0" y="15160"/>
                  </a:lnTo>
                  <a:lnTo>
                    <a:pt x="0" y="15555"/>
                  </a:lnTo>
                  <a:lnTo>
                    <a:pt x="879" y="18230"/>
                  </a:lnTo>
                  <a:lnTo>
                    <a:pt x="3241" y="20115"/>
                  </a:lnTo>
                  <a:lnTo>
                    <a:pt x="6670" y="21232"/>
                  </a:lnTo>
                  <a:lnTo>
                    <a:pt x="10751" y="21600"/>
                  </a:lnTo>
                  <a:lnTo>
                    <a:pt x="15361" y="20978"/>
                  </a:lnTo>
                  <a:lnTo>
                    <a:pt x="18766" y="19333"/>
                  </a:lnTo>
                  <a:lnTo>
                    <a:pt x="20876" y="16999"/>
                  </a:lnTo>
                  <a:lnTo>
                    <a:pt x="21600" y="14309"/>
                  </a:lnTo>
                  <a:lnTo>
                    <a:pt x="20832" y="11362"/>
                  </a:lnTo>
                  <a:lnTo>
                    <a:pt x="18699" y="9057"/>
                  </a:lnTo>
                  <a:lnTo>
                    <a:pt x="15463" y="7554"/>
                  </a:lnTo>
                  <a:lnTo>
                    <a:pt x="11384" y="7017"/>
                  </a:lnTo>
                  <a:lnTo>
                    <a:pt x="10320" y="7059"/>
                  </a:lnTo>
                  <a:lnTo>
                    <a:pt x="9401" y="7173"/>
                  </a:lnTo>
                  <a:lnTo>
                    <a:pt x="8647" y="7338"/>
                  </a:lnTo>
                  <a:lnTo>
                    <a:pt x="8076" y="7534"/>
                  </a:lnTo>
                  <a:lnTo>
                    <a:pt x="7638" y="7717"/>
                  </a:lnTo>
                  <a:lnTo>
                    <a:pt x="7151" y="7656"/>
                  </a:lnTo>
                  <a:lnTo>
                    <a:pt x="7151" y="4253"/>
                  </a:lnTo>
                  <a:lnTo>
                    <a:pt x="7346" y="4132"/>
                  </a:lnTo>
                  <a:lnTo>
                    <a:pt x="19751" y="4132"/>
                  </a:lnTo>
                  <a:lnTo>
                    <a:pt x="20189" y="3858"/>
                  </a:lnTo>
                  <a:lnTo>
                    <a:pt x="20189" y="273"/>
                  </a:lnTo>
                  <a:lnTo>
                    <a:pt x="19751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69" name="object 5"/>
          <p:cNvSpPr txBox="1">
            <a:spLocks noGrp="1"/>
          </p:cNvSpPr>
          <p:nvPr>
            <p:ph type="title"/>
          </p:nvPr>
        </p:nvSpPr>
        <p:spPr>
          <a:xfrm>
            <a:off x="1774805" y="454184"/>
            <a:ext cx="5822970" cy="554126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z="2200" spc="-100"/>
            </a:pPr>
            <a:r>
              <a:t>INFORMATIONS</a:t>
            </a:r>
            <a:r>
              <a:rPr spc="0"/>
              <a:t> </a:t>
            </a:r>
            <a:r>
              <a:t>COMPLÉMENTAIRES</a:t>
            </a:r>
          </a:p>
        </p:txBody>
      </p:sp>
      <p:sp>
        <p:nvSpPr>
          <p:cNvPr id="170" name="object 6"/>
          <p:cNvSpPr txBox="1"/>
          <p:nvPr/>
        </p:nvSpPr>
        <p:spPr>
          <a:xfrm>
            <a:off x="999602" y="1249853"/>
            <a:ext cx="7373376" cy="296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100" b="1" spc="-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Pour plus </a:t>
            </a:r>
            <a:r>
              <a:rPr dirty="0" err="1"/>
              <a:t>d’informations</a:t>
            </a:r>
            <a:r>
              <a:rPr dirty="0"/>
              <a:t>,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pouvez</a:t>
            </a:r>
            <a:r>
              <a:rPr dirty="0"/>
              <a:t>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adresser</a:t>
            </a:r>
            <a:r>
              <a:rPr spc="17" dirty="0">
                <a:uFillTx/>
              </a:rPr>
              <a:t> </a:t>
            </a:r>
            <a:r>
              <a:rPr spc="0" dirty="0">
                <a:uFillTx/>
              </a:rPr>
              <a:t>:</a:t>
            </a:r>
          </a:p>
        </p:txBody>
      </p:sp>
      <p:sp>
        <p:nvSpPr>
          <p:cNvPr id="171" name="object 7"/>
          <p:cNvSpPr txBox="1"/>
          <p:nvPr/>
        </p:nvSpPr>
        <p:spPr>
          <a:xfrm>
            <a:off x="1307557" y="2088103"/>
            <a:ext cx="8078286" cy="30055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ct val="120000"/>
              </a:lnSpc>
              <a:spcBef>
                <a:spcPts val="100"/>
              </a:spcBef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Greffe</a:t>
            </a:r>
            <a:r>
              <a:rPr dirty="0"/>
              <a:t> </a:t>
            </a:r>
            <a:r>
              <a:rPr spc="0" dirty="0"/>
              <a:t>municipal</a:t>
            </a:r>
            <a:r>
              <a:rPr lang="fr-CH" spc="0" dirty="0"/>
              <a:t> : </a:t>
            </a:r>
            <a:r>
              <a:rPr lang="fr-CH" spc="0" dirty="0" err="1"/>
              <a:t>commune@romainmotier-envy.ch</a:t>
            </a:r>
            <a:endParaRPr lang="fr-CH" spc="0" dirty="0"/>
          </a:p>
          <a:p>
            <a:pPr indent="12700">
              <a:lnSpc>
                <a:spcPct val="120000"/>
              </a:lnSpc>
              <a:spcBef>
                <a:spcPts val="100"/>
              </a:spcBef>
              <a:defRPr sz="1900" spc="-5">
                <a:latin typeface="Arial"/>
                <a:ea typeface="Arial"/>
                <a:cs typeface="Arial"/>
                <a:sym typeface="Arial"/>
              </a:defRPr>
            </a:pPr>
            <a:endParaRPr spc="-5" dirty="0"/>
          </a:p>
          <a:p>
            <a:pPr indent="12700">
              <a:lnSpc>
                <a:spcPct val="120000"/>
              </a:lnSpc>
              <a:defRPr sz="19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Présiden</a:t>
            </a:r>
            <a:r>
              <a:rPr lang="fr-CH" dirty="0" err="1"/>
              <a:t>t</a:t>
            </a:r>
            <a:r>
              <a:rPr dirty="0"/>
              <a:t> </a:t>
            </a:r>
            <a:r>
              <a:rPr spc="0" dirty="0"/>
              <a:t>du bureau </a:t>
            </a:r>
            <a:r>
              <a:rPr dirty="0" err="1"/>
              <a:t>électoral</a:t>
            </a:r>
            <a:r>
              <a:rPr lang="fr-CH" dirty="0"/>
              <a:t> : Fréville Laforge, 077 507 11 59</a:t>
            </a:r>
            <a:endParaRPr u="sng" spc="-5" dirty="0">
              <a:solidFill>
                <a:srgbClr val="0563C1"/>
              </a:solidFill>
              <a:uFill>
                <a:solidFill>
                  <a:srgbClr val="0563C1"/>
                </a:solidFill>
              </a:uFill>
            </a:endParaRPr>
          </a:p>
          <a:p>
            <a:pPr indent="12700">
              <a:lnSpc>
                <a:spcPct val="120000"/>
              </a:lnSpc>
              <a:spcBef>
                <a:spcPts val="1700"/>
              </a:spcBef>
              <a:defRPr sz="1900" b="1" spc="-5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Ou consulter</a:t>
            </a:r>
            <a:r>
              <a:rPr spc="15" dirty="0">
                <a:uFillTx/>
              </a:rPr>
              <a:t> </a:t>
            </a:r>
            <a:r>
              <a:rPr spc="0" dirty="0">
                <a:uFillTx/>
              </a:rPr>
              <a:t>:</a:t>
            </a:r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spc="0" dirty="0">
              <a:uFillTx/>
            </a:endParaRPr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Site de la commune</a:t>
            </a:r>
            <a:r>
              <a:rPr lang="fr-CH" dirty="0"/>
              <a:t> : </a:t>
            </a:r>
            <a:r>
              <a:rPr lang="fr-CH" dirty="0" err="1"/>
              <a:t>romainmotier.ch</a:t>
            </a:r>
            <a:endParaRPr u="sng" spc="-5" dirty="0">
              <a:solidFill>
                <a:srgbClr val="0563C1"/>
              </a:solidFill>
              <a:uFill>
                <a:solidFill>
                  <a:srgbClr val="0563C1"/>
                </a:solidFill>
              </a:uFill>
            </a:endParaRPr>
          </a:p>
          <a:p>
            <a:pPr>
              <a:lnSpc>
                <a:spcPct val="120000"/>
              </a:lnSpc>
              <a:defRPr sz="1900">
                <a:latin typeface="Arial"/>
                <a:ea typeface="Arial"/>
                <a:cs typeface="Arial"/>
                <a:sym typeface="Arial"/>
              </a:defRPr>
            </a:pPr>
            <a:endParaRPr u="sng" spc="-5" dirty="0">
              <a:solidFill>
                <a:srgbClr val="0563C1"/>
              </a:solidFill>
              <a:uFill>
                <a:solidFill>
                  <a:srgbClr val="0563C1"/>
                </a:solidFill>
              </a:uFill>
            </a:endParaRPr>
          </a:p>
          <a:p>
            <a:pPr indent="12700">
              <a:lnSpc>
                <a:spcPct val="120000"/>
              </a:lnSpc>
              <a:defRPr sz="1900" u="sng" spc="-5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www.pour-ma-commune.ch</a:t>
            </a:r>
          </a:p>
        </p:txBody>
      </p:sp>
      <p:sp>
        <p:nvSpPr>
          <p:cNvPr id="172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bject 5"/>
          <p:cNvSpPr txBox="1"/>
          <p:nvPr/>
        </p:nvSpPr>
        <p:spPr>
          <a:xfrm>
            <a:off x="890013" y="7140370"/>
            <a:ext cx="3717156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CH" spc="0" dirty="0" err="1"/>
              <a:t>Romainmôtier-Envy</a:t>
            </a:r>
            <a:r>
              <a:rPr spc="0" dirty="0"/>
              <a:t> </a:t>
            </a:r>
            <a:r>
              <a:rPr spc="5" dirty="0"/>
              <a:t>– </a:t>
            </a:r>
            <a:r>
              <a:rPr dirty="0"/>
              <a:t>Assemblée </a:t>
            </a:r>
            <a:r>
              <a:rPr spc="0" dirty="0"/>
              <a:t>de </a:t>
            </a:r>
            <a:r>
              <a:rPr dirty="0"/>
              <a:t>commune </a:t>
            </a:r>
            <a:r>
              <a:rPr spc="0" dirty="0"/>
              <a:t>du </a:t>
            </a:r>
            <a:r>
              <a:rPr lang="fr-CH" spc="-34" dirty="0"/>
              <a:t>10 décembre 2025</a:t>
            </a:r>
            <a:endParaRPr spc="-34" dirty="0"/>
          </a:p>
        </p:txBody>
      </p:sp>
      <p:sp>
        <p:nvSpPr>
          <p:cNvPr id="81" name="object 2"/>
          <p:cNvSpPr/>
          <p:nvPr/>
        </p:nvSpPr>
        <p:spPr>
          <a:xfrm>
            <a:off x="8087569" y="300157"/>
            <a:ext cx="2247332" cy="224730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2" name="object 4"/>
          <p:cNvSpPr txBox="1"/>
          <p:nvPr/>
        </p:nvSpPr>
        <p:spPr>
          <a:xfrm>
            <a:off x="890013" y="612840"/>
            <a:ext cx="7556727" cy="5855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ct val="120000"/>
              </a:lnSpc>
              <a:spcBef>
                <a:spcPts val="100"/>
              </a:spcBef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1. </a:t>
            </a:r>
            <a:r>
              <a:rPr dirty="0" err="1"/>
              <a:t>A</a:t>
            </a:r>
            <a:r>
              <a:rPr spc="-119" dirty="0" err="1"/>
              <a:t>utorités</a:t>
            </a:r>
            <a:r>
              <a:rPr spc="-119" dirty="0"/>
              <a:t> </a:t>
            </a:r>
            <a:r>
              <a:rPr spc="-119" dirty="0" err="1"/>
              <a:t>communales</a:t>
            </a:r>
            <a:endParaRPr spc="-119" dirty="0"/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Leur</a:t>
            </a:r>
            <a:r>
              <a:rPr dirty="0"/>
              <a:t> </a:t>
            </a:r>
            <a:r>
              <a:rPr dirty="0" err="1"/>
              <a:t>rôle</a:t>
            </a:r>
            <a:endParaRPr dirty="0"/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Leurs</a:t>
            </a:r>
            <a:r>
              <a:rPr dirty="0"/>
              <a:t> </a:t>
            </a:r>
            <a:r>
              <a:rPr dirty="0" err="1"/>
              <a:t>organisation</a:t>
            </a:r>
            <a:r>
              <a:rPr spc="0" dirty="0"/>
              <a:t> et </a:t>
            </a:r>
            <a:r>
              <a:rPr spc="0" dirty="0" err="1"/>
              <a:t>rémunération</a:t>
            </a:r>
            <a:r>
              <a:rPr spc="0" dirty="0"/>
              <a:t> </a:t>
            </a:r>
            <a:r>
              <a:rPr dirty="0" err="1"/>
              <a:t>actuelles</a:t>
            </a:r>
            <a:endParaRPr lang="fr-CH" dirty="0"/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lang="fr-CH" dirty="0"/>
              <a:t>Bilan sommaire</a:t>
            </a:r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lang="fr-CH" dirty="0"/>
              <a:t>Actions futures</a:t>
            </a:r>
            <a:endParaRPr dirty="0"/>
          </a:p>
          <a:p>
            <a:pPr marL="241300" indent="-228600">
              <a:lnSpc>
                <a:spcPct val="120000"/>
              </a:lnSpc>
              <a:buSzPct val="95238"/>
              <a:buAutoNum type="arabicPeriod" startAt="2"/>
              <a:tabLst>
                <a:tab pos="241300" algn="l"/>
              </a:tabLst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 E</a:t>
            </a:r>
            <a:r>
              <a:rPr spc="-5" dirty="0"/>
              <a:t>lections </a:t>
            </a:r>
            <a:r>
              <a:rPr spc="-5" dirty="0" err="1"/>
              <a:t>communales</a:t>
            </a:r>
            <a:r>
              <a:rPr spc="-29" dirty="0"/>
              <a:t> </a:t>
            </a:r>
            <a:r>
              <a:rPr spc="-5" dirty="0"/>
              <a:t>2026</a:t>
            </a:r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Principe</a:t>
            </a:r>
          </a:p>
          <a:p>
            <a:pPr indent="287020">
              <a:lnSpc>
                <a:spcPct val="120000"/>
              </a:lnSpc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Qui </a:t>
            </a:r>
            <a:r>
              <a:rPr dirty="0" err="1"/>
              <a:t>peut</a:t>
            </a:r>
            <a:r>
              <a:rPr dirty="0"/>
              <a:t> se porter </a:t>
            </a:r>
            <a:r>
              <a:rPr dirty="0" err="1"/>
              <a:t>candidat·e</a:t>
            </a:r>
            <a:r>
              <a:rPr spc="11" dirty="0"/>
              <a:t> </a:t>
            </a:r>
            <a:r>
              <a:rPr dirty="0"/>
              <a:t>?</a:t>
            </a:r>
          </a:p>
          <a:p>
            <a:pPr marR="639444" indent="287020">
              <a:lnSpc>
                <a:spcPct val="120000"/>
              </a:lnSpc>
              <a:spcBef>
                <a:spcPts val="100"/>
              </a:spcBef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Comment </a:t>
            </a:r>
            <a:r>
              <a:rPr dirty="0" err="1"/>
              <a:t>déposer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candidature à la </a:t>
            </a:r>
            <a:r>
              <a:rPr dirty="0" err="1"/>
              <a:t>Municipalité</a:t>
            </a:r>
            <a:r>
              <a:rPr dirty="0"/>
              <a:t> ?</a:t>
            </a:r>
            <a:endParaRPr lang="fr-CH" dirty="0"/>
          </a:p>
          <a:p>
            <a:pPr marR="639444" indent="287020">
              <a:lnSpc>
                <a:spcPct val="120000"/>
              </a:lnSpc>
              <a:spcBef>
                <a:spcPts val="100"/>
              </a:spcBef>
              <a:defRPr sz="2100" spc="-5">
                <a:latin typeface="Arial"/>
                <a:ea typeface="Arial"/>
                <a:cs typeface="Arial"/>
                <a:sym typeface="Arial"/>
              </a:defRPr>
            </a:pPr>
            <a:r>
              <a:rPr lang="fr-CH" dirty="0"/>
              <a:t>Q</a:t>
            </a:r>
            <a:r>
              <a:rPr dirty="0" err="1"/>
              <a:t>uand</a:t>
            </a:r>
            <a:r>
              <a:rPr dirty="0"/>
              <a:t> </a:t>
            </a:r>
            <a:r>
              <a:rPr dirty="0" err="1"/>
              <a:t>déposer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candidature à la </a:t>
            </a:r>
            <a:r>
              <a:rPr dirty="0" err="1"/>
              <a:t>Municipalité</a:t>
            </a:r>
            <a:r>
              <a:rPr spc="33" dirty="0"/>
              <a:t> </a:t>
            </a:r>
            <a:r>
              <a:rPr dirty="0"/>
              <a:t>?</a:t>
            </a:r>
          </a:p>
          <a:p>
            <a:pPr marL="12700" marR="5080">
              <a:lnSpc>
                <a:spcPct val="120000"/>
              </a:lnSpc>
              <a:spcBef>
                <a:spcPts val="1200"/>
              </a:spcBef>
              <a:buSzPct val="95238"/>
              <a:buAutoNum type="arabicPeriod" startAt="3"/>
              <a:tabLst>
                <a:tab pos="241300" algn="l"/>
              </a:tabLst>
              <a:defRPr sz="2500" b="1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 </a:t>
            </a:r>
            <a:r>
              <a:rPr lang="fr-CH" dirty="0"/>
              <a:t>D</a:t>
            </a:r>
            <a:r>
              <a:rPr dirty="0" err="1"/>
              <a:t>éroulement</a:t>
            </a:r>
            <a:r>
              <a:rPr dirty="0"/>
              <a:t> </a:t>
            </a:r>
            <a:r>
              <a:rPr spc="0" dirty="0"/>
              <a:t>du </a:t>
            </a:r>
            <a:r>
              <a:rPr dirty="0" err="1"/>
              <a:t>scrutin</a:t>
            </a:r>
            <a:r>
              <a:rPr dirty="0"/>
              <a:t> - des </a:t>
            </a:r>
            <a:r>
              <a:rPr dirty="0" err="1"/>
              <a:t>nouveautés</a:t>
            </a:r>
            <a:endParaRPr dirty="0"/>
          </a:p>
          <a:p>
            <a:pPr marL="12700" marR="5080">
              <a:lnSpc>
                <a:spcPct val="120000"/>
              </a:lnSpc>
              <a:spcBef>
                <a:spcPts val="1200"/>
              </a:spcBef>
              <a:buSzPct val="95238"/>
              <a:buAutoNum type="arabicPeriod" startAt="3"/>
              <a:tabLst>
                <a:tab pos="241300" algn="l"/>
              </a:tabLst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 </a:t>
            </a:r>
            <a:r>
              <a:rPr dirty="0" err="1"/>
              <a:t>Assermentation</a:t>
            </a:r>
            <a:r>
              <a:rPr dirty="0"/>
              <a:t> des </a:t>
            </a:r>
            <a:r>
              <a:rPr spc="-5" dirty="0" err="1"/>
              <a:t>nouvelles</a:t>
            </a:r>
            <a:r>
              <a:rPr spc="-5" dirty="0"/>
              <a:t> </a:t>
            </a:r>
            <a:r>
              <a:rPr spc="-5" dirty="0" err="1"/>
              <a:t>autorités</a:t>
            </a:r>
            <a:endParaRPr spc="-5" dirty="0"/>
          </a:p>
          <a:p>
            <a:pPr marL="12700" marR="5080">
              <a:lnSpc>
                <a:spcPct val="120000"/>
              </a:lnSpc>
              <a:spcBef>
                <a:spcPts val="1200"/>
              </a:spcBef>
              <a:buSzPct val="95238"/>
              <a:buAutoNum type="arabicPeriod" startAt="3"/>
              <a:tabLst>
                <a:tab pos="241300" algn="l"/>
              </a:tabLst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-5" dirty="0"/>
              <a:t> </a:t>
            </a:r>
            <a:r>
              <a:rPr dirty="0" err="1"/>
              <a:t>Informations</a:t>
            </a:r>
            <a:r>
              <a:rPr spc="-17" dirty="0"/>
              <a:t> </a:t>
            </a:r>
            <a:r>
              <a:rPr spc="-5" dirty="0" err="1"/>
              <a:t>complémentaires</a:t>
            </a:r>
            <a:r>
              <a:rPr lang="fr-CH" spc="-5" dirty="0"/>
              <a:t>   </a:t>
            </a:r>
            <a:endParaRPr spc="-5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object 2"/>
          <p:cNvGrpSpPr/>
          <p:nvPr/>
        </p:nvGrpSpPr>
        <p:grpSpPr>
          <a:xfrm>
            <a:off x="15242" y="15244"/>
            <a:ext cx="1054094" cy="1079260"/>
            <a:chOff x="0" y="0"/>
            <a:chExt cx="1054093" cy="1079258"/>
          </a:xfrm>
        </p:grpSpPr>
        <p:sp>
          <p:nvSpPr>
            <p:cNvPr id="84" name="object 3"/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/>
            </a:p>
          </p:txBody>
        </p:sp>
        <p:sp>
          <p:nvSpPr>
            <p:cNvPr id="85" name="object 4"/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 dirty="0"/>
            </a:p>
          </p:txBody>
        </p:sp>
      </p:grpSp>
      <p:sp>
        <p:nvSpPr>
          <p:cNvPr id="87" name="object 5"/>
          <p:cNvSpPr txBox="1">
            <a:spLocks noGrp="1"/>
          </p:cNvSpPr>
          <p:nvPr>
            <p:ph type="title"/>
          </p:nvPr>
        </p:nvSpPr>
        <p:spPr>
          <a:xfrm>
            <a:off x="1407767" y="297182"/>
            <a:ext cx="5740546" cy="9818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/>
            </a:pPr>
            <a:r>
              <a:rPr spc="-119" dirty="0"/>
              <a:t>AUTORITÉS COMMUNALES</a:t>
            </a:r>
          </a:p>
          <a:p>
            <a:pPr indent="12700">
              <a:lnSpc>
                <a:spcPct val="150000"/>
              </a:lnSpc>
              <a:defRPr sz="2500">
                <a:solidFill>
                  <a:srgbClr val="000000"/>
                </a:solidFill>
              </a:defRPr>
            </a:pPr>
            <a:r>
              <a:rPr dirty="0" err="1"/>
              <a:t>Leur</a:t>
            </a:r>
            <a:r>
              <a:rPr spc="-138" dirty="0"/>
              <a:t> </a:t>
            </a:r>
            <a:r>
              <a:rPr spc="-138" dirty="0" err="1"/>
              <a:t>rôle</a:t>
            </a:r>
            <a:endParaRPr spc="-138" dirty="0"/>
          </a:p>
        </p:txBody>
      </p:sp>
      <p:graphicFrame>
        <p:nvGraphicFramePr>
          <p:cNvPr id="88" name="object 6"/>
          <p:cNvGraphicFramePr/>
          <p:nvPr>
            <p:extLst>
              <p:ext uri="{D42A27DB-BD31-4B8C-83A1-F6EECF244321}">
                <p14:modId xmlns:p14="http://schemas.microsoft.com/office/powerpoint/2010/main" val="1759757832"/>
              </p:ext>
            </p:extLst>
          </p:nvPr>
        </p:nvGraphicFramePr>
        <p:xfrm>
          <a:off x="1086435" y="1487341"/>
          <a:ext cx="8884919" cy="465615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446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8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164">
                <a:tc>
                  <a:txBody>
                    <a:bodyPr/>
                    <a:lstStyle/>
                    <a:p>
                      <a:pPr indent="69850" algn="ctr">
                        <a:lnSpc>
                          <a:spcPts val="2000"/>
                        </a:lnSpc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Le </a:t>
                      </a:r>
                      <a:r>
                        <a:rPr spc="-5" dirty="0"/>
                        <a:t>Conseil</a:t>
                      </a:r>
                      <a:r>
                        <a:rPr spc="-10" dirty="0"/>
                        <a:t> </a:t>
                      </a:r>
                      <a:r>
                        <a:rPr spc="-5" dirty="0" err="1"/>
                        <a:t>général</a:t>
                      </a:r>
                      <a:endParaRPr spc="-5" dirty="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2CC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b="1" spc="-5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La </a:t>
                      </a:r>
                      <a:r>
                        <a:rPr b="1" spc="-5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Municipalité</a:t>
                      </a:r>
                      <a:endParaRPr b="1" spc="-5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44A5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2517">
                <a:tc>
                  <a:txBody>
                    <a:bodyPr/>
                    <a:lstStyle/>
                    <a:p>
                      <a:pPr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  <a:p>
                      <a:pPr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Parlement de la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commune</a:t>
                      </a:r>
                    </a:p>
                    <a:p>
                      <a:pPr algn="l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 dirty="0"/>
                    </a:p>
                    <a:p>
                      <a:pPr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Il </a:t>
                      </a:r>
                      <a:r>
                        <a:rPr dirty="0" err="1"/>
                        <a:t>décide</a:t>
                      </a:r>
                      <a:r>
                        <a:rPr dirty="0"/>
                        <a:t> de</a:t>
                      </a:r>
                      <a:r>
                        <a:rPr spc="-10" dirty="0"/>
                        <a:t> </a:t>
                      </a:r>
                      <a:r>
                        <a:rPr spc="0" dirty="0"/>
                        <a:t>: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adoption du budget</a:t>
                      </a:r>
                      <a:r>
                        <a:rPr spc="-10" dirty="0"/>
                        <a:t> </a:t>
                      </a:r>
                      <a:r>
                        <a:rPr dirty="0" err="1"/>
                        <a:t>annuel</a:t>
                      </a:r>
                      <a:endParaRPr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impôts</a:t>
                      </a:r>
                      <a:r>
                        <a:rPr dirty="0"/>
                        <a:t> et taxes locales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investissements</a:t>
                      </a:r>
                      <a:endParaRPr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comptes</a:t>
                      </a:r>
                      <a:endParaRPr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règlements</a:t>
                      </a:r>
                      <a:r>
                        <a:rPr spc="-10" dirty="0"/>
                        <a:t> </a:t>
                      </a:r>
                      <a:r>
                        <a:rPr dirty="0" err="1"/>
                        <a:t>communaux</a:t>
                      </a:r>
                      <a:endParaRPr dirty="0"/>
                    </a:p>
                    <a:p>
                      <a:pPr algn="l">
                        <a:defRPr sz="1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 dirty="0"/>
                    </a:p>
                    <a:p>
                      <a:pPr marR="1129030"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Il </a:t>
                      </a:r>
                      <a:r>
                        <a:rPr dirty="0" err="1"/>
                        <a:t>oriente</a:t>
                      </a:r>
                      <a:r>
                        <a:rPr dirty="0"/>
                        <a:t> la politique </a:t>
                      </a:r>
                      <a:r>
                        <a:rPr dirty="0" err="1"/>
                        <a:t>menée</a:t>
                      </a:r>
                      <a:r>
                        <a:rPr dirty="0"/>
                        <a:t> par la  </a:t>
                      </a:r>
                      <a:r>
                        <a:rPr dirty="0" err="1"/>
                        <a:t>Municipalité</a:t>
                      </a:r>
                      <a:r>
                        <a:rPr dirty="0"/>
                        <a:t>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solidFill>
                      <a:srgbClr val="A2CCC8"/>
                    </a:solidFill>
                  </a:tcPr>
                </a:tc>
                <a:tc>
                  <a:txBody>
                    <a:bodyPr/>
                    <a:lstStyle/>
                    <a:p>
                      <a:pPr marR="121920"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  <a:p>
                      <a:pPr marR="121920"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Organe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exécutif</a:t>
                      </a:r>
                      <a:r>
                        <a:rPr dirty="0"/>
                        <a:t> de la commune,  </a:t>
                      </a:r>
                      <a:r>
                        <a:rPr dirty="0" err="1"/>
                        <a:t>responsable</a:t>
                      </a:r>
                      <a:r>
                        <a:rPr dirty="0"/>
                        <a:t> de la gestion de la commune</a:t>
                      </a:r>
                      <a:r>
                        <a:rPr spc="0" dirty="0"/>
                        <a:t> </a:t>
                      </a:r>
                      <a:r>
                        <a:rPr dirty="0"/>
                        <a:t>et de son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administration</a:t>
                      </a:r>
                    </a:p>
                    <a:p>
                      <a:pPr algn="l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 dirty="0"/>
                    </a:p>
                    <a:p>
                      <a:pPr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Elle </a:t>
                      </a:r>
                      <a:r>
                        <a:rPr dirty="0" err="1"/>
                        <a:t>gère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notamment</a:t>
                      </a:r>
                      <a:r>
                        <a:rPr dirty="0"/>
                        <a:t> les affaires </a:t>
                      </a:r>
                      <a:r>
                        <a:rPr dirty="0" err="1"/>
                        <a:t>liées</a:t>
                      </a:r>
                      <a:r>
                        <a:rPr spc="5" dirty="0"/>
                        <a:t> </a:t>
                      </a:r>
                      <a:r>
                        <a:rPr spc="0" dirty="0"/>
                        <a:t>: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aux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finances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aux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travaux</a:t>
                      </a:r>
                      <a:r>
                        <a:rPr lang="fr-CH" dirty="0"/>
                        <a:t>, forêts, </a:t>
                      </a:r>
                      <a:endParaRPr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à </a:t>
                      </a:r>
                      <a:r>
                        <a:rPr spc="-5" dirty="0"/>
                        <a:t>la</a:t>
                      </a:r>
                      <a:r>
                        <a:rPr spc="-15" dirty="0"/>
                        <a:t> </a:t>
                      </a:r>
                      <a:r>
                        <a:rPr spc="-5" dirty="0"/>
                        <a:t>culture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social</a:t>
                      </a:r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à</a:t>
                      </a:r>
                      <a:r>
                        <a:rPr spc="-10" dirty="0"/>
                        <a:t> </a:t>
                      </a:r>
                      <a:r>
                        <a:rPr spc="-5" dirty="0" err="1"/>
                        <a:t>l’urbanisme</a:t>
                      </a:r>
                      <a:endParaRPr spc="-5"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aux services</a:t>
                      </a:r>
                      <a:r>
                        <a:rPr spc="-10" dirty="0"/>
                        <a:t> </a:t>
                      </a:r>
                      <a:r>
                        <a:rPr dirty="0" err="1"/>
                        <a:t>industriels</a:t>
                      </a:r>
                      <a:r>
                        <a:rPr lang="fr-CH" dirty="0"/>
                        <a:t> </a:t>
                      </a:r>
                      <a:endParaRPr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à </a:t>
                      </a:r>
                      <a:r>
                        <a:rPr spc="-5" dirty="0"/>
                        <a:t>la</a:t>
                      </a:r>
                      <a:r>
                        <a:rPr spc="-15" dirty="0"/>
                        <a:t> </a:t>
                      </a:r>
                      <a:r>
                        <a:rPr spc="-5" dirty="0" err="1"/>
                        <a:t>sécurité</a:t>
                      </a:r>
                      <a:endParaRPr lang="fr-CH" spc="-5" dirty="0"/>
                    </a:p>
                    <a:p>
                      <a:pPr marL="527050" indent="-229234" algn="l">
                        <a:lnSpc>
                          <a:spcPts val="1900"/>
                        </a:lnSpc>
                        <a:buSzPct val="100000"/>
                        <a:buChar char="•"/>
                        <a:tabLst>
                          <a:tab pos="520700" algn="l"/>
                          <a:tab pos="520700" algn="l"/>
                        </a:tabLst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fr-CH" spc="-5" dirty="0"/>
                        <a:t>Etc…</a:t>
                      </a:r>
                      <a:endParaRPr spc="-5" dirty="0"/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solidFill>
                      <a:srgbClr val="44A5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32">
                <a:tc>
                  <a:txBody>
                    <a:bodyPr/>
                    <a:lstStyle/>
                    <a:p>
                      <a:pPr indent="69850" algn="l">
                        <a:lnSpc>
                          <a:spcPts val="18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Il valide les grands projets</a:t>
                      </a:r>
                      <a:r>
                        <a:rPr spc="-10"/>
                        <a:t> </a:t>
                      </a:r>
                      <a:r>
                        <a:t>communaux.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solidFill>
                      <a:srgbClr val="A2CCC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solidFill>
                      <a:srgbClr val="44A5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917">
                <a:tc>
                  <a:txBody>
                    <a:bodyPr/>
                    <a:lstStyle/>
                    <a:p>
                      <a:pPr algn="l"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marR="1020444"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Il participe au développement de la  commune.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B w="6350">
                      <a:solidFill>
                        <a:srgbClr val="000000"/>
                      </a:solidFill>
                    </a:lnB>
                    <a:solidFill>
                      <a:srgbClr val="A2CCC8"/>
                    </a:solidFill>
                  </a:tcPr>
                </a:tc>
                <a:tc>
                  <a:txBody>
                    <a:bodyPr/>
                    <a:lstStyle/>
                    <a:p>
                      <a:pPr marR="281940" indent="69850" algn="l">
                        <a:lnSpc>
                          <a:spcPts val="1900"/>
                        </a:lnSpc>
                        <a:defRPr sz="17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Elle </a:t>
                      </a:r>
                      <a:r>
                        <a:rPr dirty="0" err="1"/>
                        <a:t>définit</a:t>
                      </a:r>
                      <a:r>
                        <a:rPr dirty="0"/>
                        <a:t> le </a:t>
                      </a:r>
                      <a:r>
                        <a:rPr dirty="0" err="1"/>
                        <a:t>développement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futur</a:t>
                      </a:r>
                      <a:r>
                        <a:rPr dirty="0"/>
                        <a:t> de la  commune et </a:t>
                      </a:r>
                      <a:r>
                        <a:rPr dirty="0" err="1"/>
                        <a:t>porte</a:t>
                      </a:r>
                      <a:r>
                        <a:rPr dirty="0"/>
                        <a:t> les </a:t>
                      </a:r>
                      <a:r>
                        <a:rPr dirty="0" err="1"/>
                        <a:t>projets</a:t>
                      </a:r>
                      <a:r>
                        <a:rPr spc="-10" dirty="0"/>
                        <a:t> </a:t>
                      </a:r>
                      <a:r>
                        <a:rPr dirty="0" err="1"/>
                        <a:t>communaux</a:t>
                      </a:r>
                      <a:r>
                        <a:rPr dirty="0"/>
                        <a:t>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B w="6350">
                      <a:solidFill>
                        <a:srgbClr val="000000"/>
                      </a:solidFill>
                    </a:lnB>
                    <a:solidFill>
                      <a:srgbClr val="44A5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9" name="object 5"/>
          <p:cNvSpPr txBox="1"/>
          <p:nvPr/>
        </p:nvSpPr>
        <p:spPr>
          <a:xfrm>
            <a:off x="890013" y="7140370"/>
            <a:ext cx="321627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CH" dirty="0" err="1"/>
              <a:t>Romainmôtier</a:t>
            </a:r>
            <a:r>
              <a:rPr lang="fr-CH" dirty="0"/>
              <a:t> </a:t>
            </a:r>
            <a:r>
              <a:rPr spc="0" dirty="0"/>
              <a:t> </a:t>
            </a:r>
            <a:r>
              <a:rPr spc="5" dirty="0"/>
              <a:t>– </a:t>
            </a:r>
            <a:r>
              <a:rPr dirty="0"/>
              <a:t>Assemblée </a:t>
            </a:r>
            <a:r>
              <a:rPr spc="0" dirty="0"/>
              <a:t>de </a:t>
            </a:r>
            <a:r>
              <a:rPr dirty="0"/>
              <a:t>commune </a:t>
            </a:r>
            <a:r>
              <a:rPr spc="0" dirty="0"/>
              <a:t>du </a:t>
            </a:r>
            <a:r>
              <a:rPr lang="fr-CH" spc="-34" dirty="0"/>
              <a:t>10 décembre 2025</a:t>
            </a:r>
          </a:p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endParaRPr spc="-34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object 2"/>
          <p:cNvGrpSpPr/>
          <p:nvPr/>
        </p:nvGrpSpPr>
        <p:grpSpPr>
          <a:xfrm>
            <a:off x="15242" y="15244"/>
            <a:ext cx="1054094" cy="1079260"/>
            <a:chOff x="0" y="0"/>
            <a:chExt cx="1054093" cy="1079258"/>
          </a:xfrm>
        </p:grpSpPr>
        <p:sp>
          <p:nvSpPr>
            <p:cNvPr id="91" name="object 3"/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2" name="object 4"/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4" name="object 5"/>
          <p:cNvSpPr txBox="1">
            <a:spLocks noGrp="1"/>
          </p:cNvSpPr>
          <p:nvPr>
            <p:ph type="title"/>
          </p:nvPr>
        </p:nvSpPr>
        <p:spPr>
          <a:xfrm>
            <a:off x="1791907" y="457966"/>
            <a:ext cx="6171918" cy="1079259"/>
          </a:xfrm>
          <a:prstGeom prst="rect">
            <a:avLst/>
          </a:prstGeom>
        </p:spPr>
        <p:txBody>
          <a:bodyPr/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/>
            </a:pPr>
            <a:r>
              <a:rPr dirty="0"/>
              <a:t>CONSEIL GENERAL</a:t>
            </a:r>
            <a:endParaRPr spc="-119" dirty="0"/>
          </a:p>
          <a:p>
            <a:pPr indent="12700">
              <a:lnSpc>
                <a:spcPct val="150000"/>
              </a:lnSpc>
              <a:defRPr sz="2500" spc="-138">
                <a:solidFill>
                  <a:srgbClr val="000000"/>
                </a:solidFill>
              </a:defRPr>
            </a:pPr>
            <a:r>
              <a:rPr dirty="0" err="1"/>
              <a:t>Organisation</a:t>
            </a:r>
            <a:r>
              <a:rPr dirty="0"/>
              <a:t> et </a:t>
            </a:r>
            <a:r>
              <a:rPr dirty="0" err="1"/>
              <a:t>rémunération</a:t>
            </a:r>
            <a:r>
              <a:rPr dirty="0"/>
              <a:t> </a:t>
            </a:r>
            <a:r>
              <a:rPr dirty="0" err="1"/>
              <a:t>actuelles</a:t>
            </a:r>
            <a:endParaRPr dirty="0"/>
          </a:p>
        </p:txBody>
      </p:sp>
      <p:graphicFrame>
        <p:nvGraphicFramePr>
          <p:cNvPr id="95" name="object 6"/>
          <p:cNvGraphicFramePr/>
          <p:nvPr>
            <p:extLst>
              <p:ext uri="{D42A27DB-BD31-4B8C-83A1-F6EECF244321}">
                <p14:modId xmlns:p14="http://schemas.microsoft.com/office/powerpoint/2010/main" val="1445156468"/>
              </p:ext>
            </p:extLst>
          </p:nvPr>
        </p:nvGraphicFramePr>
        <p:xfrm>
          <a:off x="1337717" y="1962289"/>
          <a:ext cx="8017964" cy="45796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364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3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732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defRPr sz="19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a:txBody>
                  <a:tcPr marL="0" marR="0" marT="0" marB="0" horzOverflow="overflow">
                    <a:lnR w="6350">
                      <a:solidFill>
                        <a:srgbClr val="000000"/>
                      </a:solidFill>
                    </a:lnR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69850" algn="ctr">
                        <a:lnSpc>
                          <a:spcPct val="120000"/>
                        </a:lnSpc>
                        <a:defRPr sz="19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</a:t>
                      </a:r>
                      <a:r>
                        <a:rPr spc="-5"/>
                        <a:t>Conseil général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16">
                <a:tc>
                  <a:txBody>
                    <a:bodyPr/>
                    <a:lstStyle/>
                    <a:p>
                      <a:pPr indent="69850" algn="l">
                        <a:lnSpc>
                          <a:spcPct val="120000"/>
                        </a:lnSpc>
                        <a:defRPr sz="1900" b="1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Nombre</a:t>
                      </a:r>
                      <a:r>
                        <a:rPr spc="-10"/>
                        <a:t> </a:t>
                      </a:r>
                      <a:r>
                        <a:t>d’élu·e·s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69850" algn="l">
                        <a:lnSpc>
                          <a:spcPct val="120000"/>
                        </a:lnSpc>
                        <a:defRPr sz="19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Aucune limite de</a:t>
                      </a:r>
                      <a:r>
                        <a:rPr spc="-16"/>
                        <a:t> </a:t>
                      </a:r>
                      <a:r>
                        <a:t>membres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4170">
                <a:tc>
                  <a:txBody>
                    <a:bodyPr/>
                    <a:lstStyle/>
                    <a:p>
                      <a:pPr indent="69850" algn="l">
                        <a:lnSpc>
                          <a:spcPct val="120000"/>
                        </a:lnSpc>
                        <a:defRPr sz="1900" b="1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Nombre </a:t>
                      </a:r>
                      <a:r>
                        <a:rPr spc="0"/>
                        <a:t>de</a:t>
                      </a:r>
                      <a:r>
                        <a:rPr spc="-36"/>
                        <a:t> </a:t>
                      </a:r>
                      <a:r>
                        <a:rPr spc="0"/>
                        <a:t>séances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829944" indent="69850" algn="l">
                        <a:lnSpc>
                          <a:spcPct val="120000"/>
                        </a:lnSpc>
                        <a:defRPr sz="19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fr-CH" dirty="0"/>
                        <a:t>3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à </a:t>
                      </a:r>
                      <a:r>
                        <a:rPr dirty="0"/>
                        <a:t>4 par an</a:t>
                      </a:r>
                    </a:p>
                    <a:p>
                      <a:pPr marR="829944" indent="69850" algn="l">
                        <a:lnSpc>
                          <a:spcPct val="120000"/>
                        </a:lnSpc>
                        <a:defRPr sz="19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  <a:p>
                      <a:pPr marR="494030" indent="69850" algn="l">
                        <a:lnSpc>
                          <a:spcPct val="120000"/>
                        </a:lnSpc>
                        <a:defRPr sz="19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3 à </a:t>
                      </a:r>
                      <a:r>
                        <a:rPr lang="fr-CH" dirty="0"/>
                        <a:t>5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moyenne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qualité</a:t>
                      </a:r>
                      <a:r>
                        <a:rPr dirty="0"/>
                        <a:t> de  </a:t>
                      </a:r>
                      <a:r>
                        <a:rPr dirty="0" err="1"/>
                        <a:t>membre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d’une</a:t>
                      </a:r>
                      <a:r>
                        <a:rPr spc="-22" dirty="0"/>
                        <a:t> </a:t>
                      </a:r>
                      <a:r>
                        <a:rPr dirty="0"/>
                        <a:t>commission</a:t>
                      </a:r>
                      <a:r>
                        <a:rPr lang="fr-CH" dirty="0"/>
                        <a:t> (Commission de Gestion et des Finances)</a:t>
                      </a:r>
                      <a:endParaRPr dirty="0"/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6541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sz="1900" b="1" spc="-5">
                          <a:latin typeface="Arial"/>
                          <a:ea typeface="Arial"/>
                          <a:cs typeface="Arial"/>
                          <a:sym typeface="Arial"/>
                        </a:rPr>
                        <a:t>Rémunération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108585" indent="69850" algn="l">
                        <a:lnSpc>
                          <a:spcPct val="120000"/>
                        </a:lnSpc>
                        <a:defRPr sz="19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CHF </a:t>
                      </a:r>
                      <a:r>
                        <a:rPr lang="fr-CH" dirty="0"/>
                        <a:t>35</a:t>
                      </a:r>
                      <a:r>
                        <a:rPr dirty="0"/>
                        <a:t>/</a:t>
                      </a:r>
                      <a:r>
                        <a:rPr dirty="0" err="1"/>
                        <a:t>heure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qualité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président.e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membre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d’une</a:t>
                      </a:r>
                      <a:r>
                        <a:rPr dirty="0"/>
                        <a:t> commission, </a:t>
                      </a:r>
                      <a:r>
                        <a:rPr dirty="0" err="1"/>
                        <a:t>scrutateur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lors</a:t>
                      </a:r>
                      <a:r>
                        <a:rPr dirty="0"/>
                        <a:t> des </a:t>
                      </a:r>
                      <a:r>
                        <a:rPr dirty="0" err="1"/>
                        <a:t>votations</a:t>
                      </a:r>
                      <a:endParaRPr dirty="0"/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6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object 5"/>
          <p:cNvSpPr txBox="1"/>
          <p:nvPr/>
        </p:nvSpPr>
        <p:spPr>
          <a:xfrm>
            <a:off x="1411053" y="189943"/>
            <a:ext cx="8442600" cy="552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MUNICIPALITE</a:t>
            </a:r>
            <a:endParaRPr spc="-119" dirty="0"/>
          </a:p>
        </p:txBody>
      </p:sp>
      <p:grpSp>
        <p:nvGrpSpPr>
          <p:cNvPr id="101" name="object 2"/>
          <p:cNvGrpSpPr/>
          <p:nvPr/>
        </p:nvGrpSpPr>
        <p:grpSpPr>
          <a:xfrm>
            <a:off x="0" y="18567"/>
            <a:ext cx="1054094" cy="1079260"/>
            <a:chOff x="0" y="0"/>
            <a:chExt cx="1054093" cy="1079258"/>
          </a:xfrm>
        </p:grpSpPr>
        <p:sp>
          <p:nvSpPr>
            <p:cNvPr id="99" name="object 3"/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object 4"/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2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A34C3D86-3B43-57F0-C70A-741DC678B638}"/>
              </a:ext>
            </a:extLst>
          </p:cNvPr>
          <p:cNvSpPr txBox="1">
            <a:spLocks/>
          </p:cNvSpPr>
          <p:nvPr/>
        </p:nvSpPr>
        <p:spPr>
          <a:xfrm>
            <a:off x="664149" y="1607029"/>
            <a:ext cx="9486849" cy="4971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Responsabilité d’un dicastère</a:t>
            </a:r>
          </a:p>
          <a:p>
            <a:pPr hangingPunct="1"/>
            <a:endParaRPr lang="fr-F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Collaboration </a:t>
            </a:r>
            <a:r>
              <a:rPr lang="fr-FR" sz="1900" b="1" dirty="0">
                <a:latin typeface="Arial" panose="020B0604020202020204" pitchFamily="34" charset="0"/>
                <a:cs typeface="Arial" panose="020B0604020202020204" pitchFamily="34" charset="0"/>
              </a:rPr>
              <a:t>étroite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 avec les collègues et le personnel communal, avec des autres organismes</a:t>
            </a:r>
          </a:p>
          <a:p>
            <a:pPr hangingPunct="1"/>
            <a:endParaRPr lang="fr-F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r>
              <a:rPr lang="fr-FR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Préparation et participation aux séances de municipalité (45/ an, lundi soir, durée 2-4 h) </a:t>
            </a:r>
          </a:p>
          <a:p>
            <a:pPr hangingPunct="1"/>
            <a:r>
              <a:rPr lang="fr-FR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aux séances du Conseil général (3 - 4 /an)</a:t>
            </a:r>
          </a:p>
          <a:p>
            <a:pPr hangingPunct="1"/>
            <a:r>
              <a:rPr lang="fr-FR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Forfait 2500.- CHF/an 3000.- CHF si </a:t>
            </a:r>
            <a:r>
              <a:rPr lang="fr-FR" sz="1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syndic.que</a:t>
            </a:r>
            <a:r>
              <a:rPr lang="fr-FR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+ CHF 35.-/heure</a:t>
            </a:r>
            <a:endParaRPr lang="fr-FR" sz="1900" b="1" dirty="0">
              <a:solidFill>
                <a:srgbClr val="002060"/>
              </a:solidFill>
              <a:highlight>
                <a:srgbClr val="C0C0C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endParaRPr lang="fr-FR" sz="1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r>
              <a:rPr lang="fr-FR" sz="1900" b="1" dirty="0">
                <a:latin typeface="Arial" panose="020B0604020202020204" pitchFamily="34" charset="0"/>
                <a:cs typeface="Arial" panose="020B0604020202020204" pitchFamily="34" charset="0"/>
              </a:rPr>
              <a:t>Vacations: entre 20 à 40h/mois</a:t>
            </a:r>
            <a:r>
              <a:rPr lang="fr-FR" sz="19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selon les projets et les dicastères</a:t>
            </a:r>
            <a:b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9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Travail</a:t>
            </a:r>
            <a:r>
              <a:rPr lang="fr-FR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avec prestataires extérieurs, préparation de dossiers, surveillance de travaux, rdv avec commissions CG, participation aux diverses aux séances (associations communales, intercommunales, </a:t>
            </a:r>
            <a:r>
              <a:rPr lang="fr-FR" sz="19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endParaRPr lang="fr-FR" sz="19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r>
              <a:rPr lang="fr-FR" sz="1900" dirty="0" err="1">
                <a:latin typeface="Arial" panose="020B0604020202020204" pitchFamily="34" charset="0"/>
                <a:cs typeface="Arial" panose="020B0604020202020204" pitchFamily="34" charset="0"/>
              </a:rPr>
              <a:t>Délégué.e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 aux </a:t>
            </a:r>
            <a:r>
              <a:rPr lang="fr-FR" sz="1900" i="1" dirty="0">
                <a:latin typeface="Arial" panose="020B0604020202020204" pitchFamily="34" charset="0"/>
                <a:cs typeface="Arial" panose="020B0604020202020204" pitchFamily="34" charset="0"/>
              </a:rPr>
              <a:t>instances intercommunales 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(écoles, accueil de jour, pompiers, PC, social, forêts,…); participation au CODIR = participation à une 2</a:t>
            </a:r>
            <a:r>
              <a:rPr lang="fr-FR" sz="1900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 municipalité </a:t>
            </a:r>
          </a:p>
          <a:p>
            <a:pPr hangingPunct="1"/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Vacations: selon les instances intercommunales </a:t>
            </a:r>
          </a:p>
          <a:p>
            <a:pPr hangingPunct="1"/>
            <a:endParaRPr lang="fr-FR" sz="19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695D304-E4C9-D3BE-AF8D-C6C56064D19B}"/>
              </a:ext>
            </a:extLst>
          </p:cNvPr>
          <p:cNvSpPr txBox="1"/>
          <p:nvPr/>
        </p:nvSpPr>
        <p:spPr>
          <a:xfrm>
            <a:off x="1054095" y="837456"/>
            <a:ext cx="9282347" cy="6924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r>
              <a:rPr lang="fr-FR" sz="2100" b="1" dirty="0">
                <a:latin typeface="Arial" panose="020B0604020202020204" pitchFamily="34" charset="0"/>
                <a:cs typeface="Arial" panose="020B0604020202020204" pitchFamily="34" charset="0"/>
              </a:rPr>
              <a:t>Tâches, charge en temps, rémunération d’un membre de la municipalité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object 2"/>
          <p:cNvGrpSpPr/>
          <p:nvPr/>
        </p:nvGrpSpPr>
        <p:grpSpPr>
          <a:xfrm>
            <a:off x="15242" y="15244"/>
            <a:ext cx="1054094" cy="1079260"/>
            <a:chOff x="0" y="0"/>
            <a:chExt cx="1054093" cy="1079258"/>
          </a:xfrm>
        </p:grpSpPr>
        <p:sp>
          <p:nvSpPr>
            <p:cNvPr id="104" name="object 3"/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object 4"/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object 5"/>
          <p:cNvSpPr txBox="1"/>
          <p:nvPr/>
        </p:nvSpPr>
        <p:spPr>
          <a:xfrm>
            <a:off x="1725100" y="391160"/>
            <a:ext cx="7812440" cy="703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MUNICIPALITE</a:t>
            </a:r>
            <a:endParaRPr spc="-119" dirty="0">
              <a:solidFill>
                <a:schemeClr val="tx1"/>
              </a:solidFill>
            </a:endParaRPr>
          </a:p>
        </p:txBody>
      </p:sp>
      <p:sp>
        <p:nvSpPr>
          <p:cNvPr id="108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53ABE5C-F9A2-77DE-1768-4DB7441F38A7}"/>
              </a:ext>
            </a:extLst>
          </p:cNvPr>
          <p:cNvSpPr txBox="1">
            <a:spLocks/>
          </p:cNvSpPr>
          <p:nvPr/>
        </p:nvSpPr>
        <p:spPr>
          <a:xfrm>
            <a:off x="201753" y="2485847"/>
            <a:ext cx="10289894" cy="4394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3459F4-587B-6834-356C-1E445A79A139}"/>
              </a:ext>
            </a:extLst>
          </p:cNvPr>
          <p:cNvSpPr txBox="1"/>
          <p:nvPr/>
        </p:nvSpPr>
        <p:spPr>
          <a:xfrm>
            <a:off x="1319987" y="948509"/>
            <a:ext cx="8622666" cy="4154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FR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Répartition</a:t>
            </a:r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actuelle: dicastères &amp; </a:t>
            </a:r>
            <a:r>
              <a:rPr lang="fr-FR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représentations intercommunales</a:t>
            </a:r>
            <a:endParaRPr kumimoji="0" lang="fr-FR" sz="2000" b="1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A09D9A7-742D-77CA-6866-BDAB45515625}"/>
              </a:ext>
            </a:extLst>
          </p:cNvPr>
          <p:cNvSpPr txBox="1"/>
          <p:nvPr/>
        </p:nvSpPr>
        <p:spPr>
          <a:xfrm>
            <a:off x="723961" y="1510001"/>
            <a:ext cx="9623806" cy="56938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CH" sz="1300" b="1" dirty="0"/>
              <a:t>Marc Benoit – Syndic</a:t>
            </a:r>
            <a:br>
              <a:rPr lang="fr-CH" sz="1300" dirty="0"/>
            </a:br>
            <a:br>
              <a:rPr lang="fr-CH" sz="1300" dirty="0"/>
            </a:br>
            <a:r>
              <a:rPr lang="fr-CH" sz="1300" i="1" dirty="0"/>
              <a:t>Administration générale, finances, routes, eaux claires, eau potable, téléréseau</a:t>
            </a:r>
          </a:p>
          <a:p>
            <a:r>
              <a:rPr lang="fr-CH" sz="1300" i="1" dirty="0"/>
              <a:t>Association des syndics du NV, Fondation de </a:t>
            </a:r>
            <a:r>
              <a:rPr lang="fr-CH" sz="1300" i="1" dirty="0" err="1"/>
              <a:t>Romainmôtier</a:t>
            </a:r>
            <a:r>
              <a:rPr lang="fr-CH" sz="1300" i="1" dirty="0"/>
              <a:t>, Assemblée UCV</a:t>
            </a:r>
          </a:p>
          <a:p>
            <a:endParaRPr kumimoji="0" lang="fr-CH" sz="13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r>
              <a:rPr lang="fr-CH" sz="1300" b="1" dirty="0"/>
              <a:t>Michel </a:t>
            </a:r>
            <a:r>
              <a:rPr lang="fr-CH" sz="1300" b="1" dirty="0" err="1"/>
              <a:t>Chabloz</a:t>
            </a:r>
            <a:r>
              <a:rPr lang="fr-CH" sz="1300" b="1" dirty="0"/>
              <a:t> - Vice-syndic</a:t>
            </a:r>
            <a:br>
              <a:rPr lang="fr-CH" sz="1300" dirty="0"/>
            </a:br>
            <a:br>
              <a:rPr lang="fr-CH" sz="1300" dirty="0"/>
            </a:br>
            <a:r>
              <a:rPr lang="fr-CH" sz="1300" i="1" dirty="0"/>
              <a:t>Bâtiments communaux, voirie, contrôle des chantiers</a:t>
            </a:r>
            <a:r>
              <a:rPr lang="fr-CH" sz="1300" dirty="0"/>
              <a:t>, défense incendie</a:t>
            </a:r>
          </a:p>
          <a:p>
            <a:endParaRPr lang="fr-CH" sz="1300" dirty="0"/>
          </a:p>
          <a:p>
            <a:r>
              <a:rPr lang="fr-CH" sz="1300" dirty="0"/>
              <a:t>Conseil intercommunal SDIS </a:t>
            </a:r>
          </a:p>
          <a:p>
            <a:endParaRPr kumimoji="0" lang="fr-CH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r>
              <a:rPr lang="fr-CH" sz="1300" b="1" dirty="0"/>
              <a:t>Yves </a:t>
            </a:r>
            <a:r>
              <a:rPr lang="fr-CH" sz="1300" b="1" dirty="0" err="1"/>
              <a:t>Mouquin</a:t>
            </a:r>
            <a:r>
              <a:rPr lang="fr-CH" sz="1300" b="1" dirty="0"/>
              <a:t> – Municipal</a:t>
            </a:r>
            <a:br>
              <a:rPr lang="fr-CH" sz="1300" dirty="0"/>
            </a:br>
            <a:br>
              <a:rPr lang="fr-CH" sz="1300" dirty="0"/>
            </a:br>
            <a:r>
              <a:rPr lang="fr-CH" sz="1300" i="1" dirty="0"/>
              <a:t>Aménagement du territoire, police des constructions, déchets, parcs et promenades</a:t>
            </a:r>
            <a:br>
              <a:rPr lang="fr-CH" sz="1300" i="1" dirty="0"/>
            </a:br>
            <a:r>
              <a:rPr lang="fr-CH" sz="1300" i="1" dirty="0"/>
              <a:t>urbanisme, informatique et site internet.</a:t>
            </a:r>
          </a:p>
          <a:p>
            <a:endParaRPr kumimoji="0" lang="fr-CH" sz="13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r>
              <a:rPr lang="fr-CH" sz="1300" b="1" dirty="0"/>
              <a:t>Nicolas </a:t>
            </a:r>
            <a:r>
              <a:rPr lang="fr-CH" sz="1300" b="1" dirty="0" err="1"/>
              <a:t>Mezenen</a:t>
            </a:r>
            <a:r>
              <a:rPr lang="fr-CH" sz="1300" b="1" dirty="0"/>
              <a:t> – Municipal</a:t>
            </a:r>
          </a:p>
          <a:p>
            <a:br>
              <a:rPr lang="fr-CH" sz="1300" dirty="0"/>
            </a:br>
            <a:r>
              <a:rPr lang="fr-CH" sz="1300" i="1" dirty="0"/>
              <a:t>Ecoles, protection civile, paroisse et Cour du Cloître, éclairage public</a:t>
            </a:r>
            <a:r>
              <a:rPr lang="fr-CH" sz="1300" dirty="0"/>
              <a:t>,</a:t>
            </a:r>
            <a:br>
              <a:rPr lang="fr-CH" sz="1300" dirty="0"/>
            </a:br>
            <a:r>
              <a:rPr lang="fr-CH" sz="1300" dirty="0"/>
              <a:t>CODIR ASCOVABANO, trésorier association suisse des sites clunisiens, Président Convention de la Cour du Cloître</a:t>
            </a:r>
            <a:br>
              <a:rPr lang="fr-CH" sz="1300" dirty="0"/>
            </a:br>
            <a:endParaRPr lang="fr-CH" sz="1300" dirty="0"/>
          </a:p>
          <a:p>
            <a:r>
              <a:rPr lang="fr-CH" sz="1300" b="1" dirty="0"/>
              <a:t>Léo Piguet – Municipal</a:t>
            </a:r>
            <a:br>
              <a:rPr lang="fr-CH" sz="1300" b="1" dirty="0"/>
            </a:br>
            <a:br>
              <a:rPr lang="fr-CH" sz="1300" dirty="0"/>
            </a:br>
            <a:r>
              <a:rPr lang="fr-CH" sz="1300" i="1" dirty="0"/>
              <a:t>Culture, tourisme, eau usées, gaz, forêts, cours d’eau, sécurité sociale, jeunesse et sport</a:t>
            </a:r>
            <a:br>
              <a:rPr lang="fr-CH" sz="1300" i="1" dirty="0"/>
            </a:br>
            <a:br>
              <a:rPr lang="fr-CH" sz="1300" i="1" dirty="0"/>
            </a:br>
            <a:r>
              <a:rPr lang="fr-CH" sz="1300" i="1" dirty="0"/>
              <a:t>CODIR GFVN, CODIR AIVN, trésorier FESC, vice-président </a:t>
            </a:r>
            <a:r>
              <a:rPr lang="fr-CH" sz="1300" i="1" dirty="0" err="1"/>
              <a:t>Assc</a:t>
            </a:r>
            <a:r>
              <a:rPr lang="fr-CH" sz="1300" i="1" dirty="0"/>
              <a:t>, membre comité Porterie,  Fondation Pierre Aubert, Réseau culturel régional, Commission de Gestion AJOVAL + ARAS</a:t>
            </a:r>
            <a:endParaRPr lang="fr-CH" sz="1300" dirty="0"/>
          </a:p>
          <a:p>
            <a:endParaRPr kumimoji="0" lang="fr-FR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5035E-D0E5-7202-F99E-BAF82903E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object 2">
            <a:extLst>
              <a:ext uri="{FF2B5EF4-FFF2-40B4-BE49-F238E27FC236}">
                <a16:creationId xmlns:a16="http://schemas.microsoft.com/office/drawing/2014/main" id="{2B0E7C1F-C322-E548-3B4A-3CB5D793F218}"/>
              </a:ext>
            </a:extLst>
          </p:cNvPr>
          <p:cNvGrpSpPr/>
          <p:nvPr/>
        </p:nvGrpSpPr>
        <p:grpSpPr>
          <a:xfrm>
            <a:off x="15242" y="15244"/>
            <a:ext cx="1054094" cy="1079260"/>
            <a:chOff x="0" y="0"/>
            <a:chExt cx="1054093" cy="1079258"/>
          </a:xfrm>
        </p:grpSpPr>
        <p:sp>
          <p:nvSpPr>
            <p:cNvPr id="104" name="object 3">
              <a:extLst>
                <a:ext uri="{FF2B5EF4-FFF2-40B4-BE49-F238E27FC236}">
                  <a16:creationId xmlns:a16="http://schemas.microsoft.com/office/drawing/2014/main" id="{F0C89B15-FAD7-36FA-44D5-9BD62F8CFA46}"/>
                </a:ext>
              </a:extLst>
            </p:cNvPr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object 4">
              <a:extLst>
                <a:ext uri="{FF2B5EF4-FFF2-40B4-BE49-F238E27FC236}">
                  <a16:creationId xmlns:a16="http://schemas.microsoft.com/office/drawing/2014/main" id="{D64F8CAE-00DB-309D-D47A-5BD5475E1D67}"/>
                </a:ext>
              </a:extLst>
            </p:cNvPr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object 5">
            <a:extLst>
              <a:ext uri="{FF2B5EF4-FFF2-40B4-BE49-F238E27FC236}">
                <a16:creationId xmlns:a16="http://schemas.microsoft.com/office/drawing/2014/main" id="{6B80EACC-2033-6223-D49C-E9A46128ECB3}"/>
              </a:ext>
            </a:extLst>
          </p:cNvPr>
          <p:cNvSpPr txBox="1"/>
          <p:nvPr/>
        </p:nvSpPr>
        <p:spPr>
          <a:xfrm>
            <a:off x="1725100" y="391160"/>
            <a:ext cx="7812440" cy="703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MUNICIPALITE</a:t>
            </a:r>
            <a:endParaRPr spc="-119" dirty="0">
              <a:solidFill>
                <a:schemeClr val="tx1"/>
              </a:solidFill>
            </a:endParaRPr>
          </a:p>
        </p:txBody>
      </p:sp>
      <p:sp>
        <p:nvSpPr>
          <p:cNvPr id="108" name="object 5">
            <a:extLst>
              <a:ext uri="{FF2B5EF4-FFF2-40B4-BE49-F238E27FC236}">
                <a16:creationId xmlns:a16="http://schemas.microsoft.com/office/drawing/2014/main" id="{DDFDF931-D950-E6A8-A9CA-6A3EA612B597}"/>
              </a:ext>
            </a:extLst>
          </p:cNvPr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BC78589-9A7B-D786-11F1-69E18490A852}"/>
              </a:ext>
            </a:extLst>
          </p:cNvPr>
          <p:cNvSpPr txBox="1">
            <a:spLocks/>
          </p:cNvSpPr>
          <p:nvPr/>
        </p:nvSpPr>
        <p:spPr>
          <a:xfrm>
            <a:off x="797068" y="1920206"/>
            <a:ext cx="7570319" cy="4394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77934DA-6375-9293-37AA-2062A4FB92D7}"/>
              </a:ext>
            </a:extLst>
          </p:cNvPr>
          <p:cNvSpPr txBox="1"/>
          <p:nvPr/>
        </p:nvSpPr>
        <p:spPr>
          <a:xfrm>
            <a:off x="1655652" y="912312"/>
            <a:ext cx="8159680" cy="4154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FR" sz="2100" b="1" dirty="0">
                <a:latin typeface="Arial" panose="020B0604020202020204" pitchFamily="34" charset="0"/>
                <a:cs typeface="Arial" panose="020B0604020202020204" pitchFamily="34" charset="0"/>
              </a:rPr>
              <a:t>Bilan sommaire des années 2021-2026, hors tâches standard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FBA7CBA-8ED8-D3F6-7689-82A6E55DA728}"/>
              </a:ext>
            </a:extLst>
          </p:cNvPr>
          <p:cNvSpPr txBox="1"/>
          <p:nvPr/>
        </p:nvSpPr>
        <p:spPr>
          <a:xfrm>
            <a:off x="605118" y="1615656"/>
            <a:ext cx="8432630" cy="56938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CH" sz="1300" b="1" dirty="0"/>
              <a:t>Urbanisme &amp; Infrastructures</a:t>
            </a:r>
            <a:endParaRPr lang="fr-CH" sz="1300" dirty="0"/>
          </a:p>
          <a:p>
            <a:r>
              <a:rPr lang="fr-CH" sz="1300" dirty="0"/>
              <a:t>Révision du </a:t>
            </a:r>
            <a:r>
              <a:rPr lang="fr-CH" sz="1300" b="1" dirty="0"/>
              <a:t>PACOM</a:t>
            </a:r>
            <a:endParaRPr lang="fr-CH" sz="1300" dirty="0"/>
          </a:p>
          <a:p>
            <a:r>
              <a:rPr lang="fr-CH" sz="1300" dirty="0"/>
              <a:t>Aménagement de la </a:t>
            </a:r>
            <a:r>
              <a:rPr lang="fr-CH" sz="1300" b="1" dirty="0"/>
              <a:t>Route de </a:t>
            </a:r>
            <a:r>
              <a:rPr lang="fr-CH" sz="1300" b="1" dirty="0" err="1"/>
              <a:t>Vaulion</a:t>
            </a:r>
            <a:endParaRPr lang="fr-CH" sz="1300" dirty="0"/>
          </a:p>
          <a:p>
            <a:r>
              <a:rPr lang="fr-CH" sz="1300" dirty="0"/>
              <a:t>Projet global de </a:t>
            </a:r>
            <a:r>
              <a:rPr lang="fr-CH" sz="1300" b="1" dirty="0"/>
              <a:t>stationnement dans le Bourg</a:t>
            </a:r>
            <a:endParaRPr lang="fr-CH" sz="1300" dirty="0"/>
          </a:p>
          <a:p>
            <a:r>
              <a:rPr lang="fr-CH" sz="1300" dirty="0"/>
              <a:t>Liaison piétonne </a:t>
            </a:r>
            <a:r>
              <a:rPr lang="fr-CH" sz="1300" b="1" dirty="0"/>
              <a:t>Gare – Bourg</a:t>
            </a:r>
            <a:endParaRPr lang="fr-CH" sz="1300" dirty="0"/>
          </a:p>
          <a:p>
            <a:r>
              <a:rPr lang="fr-CH" sz="1300" dirty="0"/>
              <a:t>Projet de </a:t>
            </a:r>
            <a:r>
              <a:rPr lang="fr-CH" sz="1300" b="1" dirty="0"/>
              <a:t>chauffage à distance</a:t>
            </a:r>
            <a:endParaRPr lang="fr-CH" sz="1300" dirty="0"/>
          </a:p>
          <a:p>
            <a:r>
              <a:rPr lang="fr-CH" sz="1300" dirty="0"/>
              <a:t>Mise en conformité du </a:t>
            </a:r>
            <a:r>
              <a:rPr lang="fr-CH" sz="1300" b="1" dirty="0"/>
              <a:t>réseau d’eau</a:t>
            </a:r>
            <a:r>
              <a:rPr lang="fr-CH" sz="1300" dirty="0"/>
              <a:t> et rénovation des </a:t>
            </a:r>
            <a:r>
              <a:rPr lang="fr-CH" sz="1300" b="1" dirty="0"/>
              <a:t>réservoirs</a:t>
            </a:r>
            <a:endParaRPr lang="fr-CH" sz="1300" dirty="0"/>
          </a:p>
          <a:p>
            <a:r>
              <a:rPr lang="fr-CH" sz="1300" dirty="0"/>
              <a:t>Modernisation de l’</a:t>
            </a:r>
            <a:r>
              <a:rPr lang="fr-CH" sz="1300" b="1" dirty="0"/>
              <a:t>éclairage public</a:t>
            </a:r>
          </a:p>
          <a:p>
            <a:r>
              <a:rPr lang="fr-CH" sz="1300" dirty="0"/>
              <a:t>Amélioration accès déchetterie</a:t>
            </a:r>
            <a:br>
              <a:rPr lang="fr-CH" sz="1300" b="1" dirty="0"/>
            </a:br>
            <a:endParaRPr lang="fr-CH" sz="1300" dirty="0"/>
          </a:p>
          <a:p>
            <a:r>
              <a:rPr lang="fr-CH" sz="1300" b="1" dirty="0"/>
              <a:t>Gestion communale &amp; Administration</a:t>
            </a:r>
          </a:p>
          <a:p>
            <a:endParaRPr lang="fr-CH" sz="1300" dirty="0"/>
          </a:p>
          <a:p>
            <a:r>
              <a:rPr lang="fr-CH" sz="1300" dirty="0"/>
              <a:t>Renforcement de l’administration et mise en place de la </a:t>
            </a:r>
            <a:r>
              <a:rPr lang="fr-CH" sz="1300" b="1" dirty="0"/>
              <a:t>GED</a:t>
            </a:r>
            <a:r>
              <a:rPr lang="fr-CH" sz="1300" dirty="0"/>
              <a:t> (gestion électronique des documents)</a:t>
            </a:r>
          </a:p>
          <a:p>
            <a:r>
              <a:rPr lang="fr-CH" sz="1300" dirty="0"/>
              <a:t>Reprise et structuration de l’</a:t>
            </a:r>
            <a:r>
              <a:rPr lang="fr-CH" sz="1300" b="1" dirty="0"/>
              <a:t>archivage</a:t>
            </a:r>
            <a:endParaRPr lang="fr-CH" sz="1300" dirty="0"/>
          </a:p>
          <a:p>
            <a:r>
              <a:rPr lang="fr-CH" sz="1300" dirty="0"/>
              <a:t>Mise à jour du </a:t>
            </a:r>
            <a:r>
              <a:rPr lang="fr-CH" sz="1300" b="1" dirty="0"/>
              <a:t>règlement du personnel</a:t>
            </a:r>
            <a:endParaRPr lang="fr-CH" sz="1300" dirty="0"/>
          </a:p>
          <a:p>
            <a:r>
              <a:rPr lang="fr-CH" sz="1300" dirty="0"/>
              <a:t>Mise à jour des </a:t>
            </a:r>
            <a:r>
              <a:rPr lang="fr-CH" sz="1300" b="1" dirty="0"/>
              <a:t>processus informatiques</a:t>
            </a:r>
            <a:r>
              <a:rPr lang="fr-CH" sz="1300" dirty="0"/>
              <a:t> et gestion des risques</a:t>
            </a:r>
          </a:p>
          <a:p>
            <a:r>
              <a:rPr lang="fr-CH" sz="1300" dirty="0"/>
              <a:t>Mise en place </a:t>
            </a:r>
            <a:r>
              <a:rPr lang="fr-CH" sz="1300" b="1" dirty="0"/>
              <a:t>PECC</a:t>
            </a:r>
            <a:br>
              <a:rPr lang="fr-CH" sz="1300" dirty="0"/>
            </a:br>
            <a:endParaRPr lang="fr-CH" sz="1300" dirty="0"/>
          </a:p>
          <a:p>
            <a:r>
              <a:rPr lang="fr-CH" sz="1300" b="1" dirty="0"/>
              <a:t>Règlements &amp; Cadre légal</a:t>
            </a:r>
          </a:p>
          <a:p>
            <a:endParaRPr lang="fr-CH" sz="1300" dirty="0"/>
          </a:p>
          <a:p>
            <a:r>
              <a:rPr lang="fr-CH" sz="1300" dirty="0"/>
              <a:t>Mise à jour du </a:t>
            </a:r>
            <a:r>
              <a:rPr lang="fr-CH" sz="1300" b="1" dirty="0"/>
              <a:t>règlement de l’eau</a:t>
            </a:r>
            <a:r>
              <a:rPr lang="fr-CH" sz="1300" dirty="0"/>
              <a:t> et du </a:t>
            </a:r>
            <a:r>
              <a:rPr lang="fr-CH" sz="1300" b="1" dirty="0"/>
              <a:t>règlement des déchets</a:t>
            </a:r>
            <a:endParaRPr lang="fr-CH" sz="1300" dirty="0"/>
          </a:p>
          <a:p>
            <a:r>
              <a:rPr lang="fr-CH" sz="1300" dirty="0"/>
              <a:t>Révision des </a:t>
            </a:r>
            <a:r>
              <a:rPr lang="fr-CH" sz="1300" b="1" dirty="0"/>
              <a:t>émoluments de la police des constructions</a:t>
            </a:r>
            <a:r>
              <a:rPr lang="fr-CH" sz="1300" dirty="0"/>
              <a:t> et émoluments habitants</a:t>
            </a:r>
          </a:p>
          <a:p>
            <a:r>
              <a:rPr lang="fr-CH" sz="1300" dirty="0"/>
              <a:t>Actualisation de la </a:t>
            </a:r>
            <a:r>
              <a:rPr lang="fr-CH" sz="1300" b="1" dirty="0"/>
              <a:t>tarification et de l’utilisation de </a:t>
            </a:r>
            <a:r>
              <a:rPr lang="fr-CH" sz="1300" b="1" dirty="0" err="1"/>
              <a:t>Champbaillard</a:t>
            </a:r>
            <a:endParaRPr lang="fr-CH" sz="1300" dirty="0"/>
          </a:p>
          <a:p>
            <a:r>
              <a:rPr lang="fr-CH" sz="1300" dirty="0"/>
              <a:t>Processus manifestations : </a:t>
            </a:r>
            <a:r>
              <a:rPr lang="fr-CH" sz="1300" b="1" dirty="0"/>
              <a:t>procédure + tarification + subventions</a:t>
            </a:r>
            <a:br>
              <a:rPr lang="fr-CH" sz="1300" b="1" dirty="0"/>
            </a:br>
            <a:endParaRPr lang="fr-CH" sz="1300" dirty="0"/>
          </a:p>
          <a:p>
            <a:r>
              <a:rPr lang="fr-CH" sz="1300" b="1" dirty="0"/>
              <a:t>Patrimoine bâti &amp; Entretien</a:t>
            </a:r>
            <a:br>
              <a:rPr lang="fr-CH" sz="1300" b="1" dirty="0"/>
            </a:br>
            <a:r>
              <a:rPr lang="fr-CH" sz="1300" dirty="0"/>
              <a:t>Mise à jour des appartements communaux et </a:t>
            </a:r>
            <a:r>
              <a:rPr lang="fr-CH" sz="1300" b="1" dirty="0"/>
              <a:t>rénovations courantes</a:t>
            </a:r>
            <a:endParaRPr lang="fr-CH" sz="1300" dirty="0"/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3AAB472-CE84-6B01-C4EF-0C459C2C9650}"/>
              </a:ext>
            </a:extLst>
          </p:cNvPr>
          <p:cNvSpPr txBox="1"/>
          <p:nvPr/>
        </p:nvSpPr>
        <p:spPr>
          <a:xfrm>
            <a:off x="98612" y="2617694"/>
            <a:ext cx="9239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372876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6CCD9-A3A9-73A6-D343-87A99D0AB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object 2">
            <a:extLst>
              <a:ext uri="{FF2B5EF4-FFF2-40B4-BE49-F238E27FC236}">
                <a16:creationId xmlns:a16="http://schemas.microsoft.com/office/drawing/2014/main" id="{25C962A8-58C9-9D97-17AB-8133628E830D}"/>
              </a:ext>
            </a:extLst>
          </p:cNvPr>
          <p:cNvGrpSpPr/>
          <p:nvPr/>
        </p:nvGrpSpPr>
        <p:grpSpPr>
          <a:xfrm>
            <a:off x="15242" y="15244"/>
            <a:ext cx="1054094" cy="1079260"/>
            <a:chOff x="0" y="0"/>
            <a:chExt cx="1054093" cy="1079258"/>
          </a:xfrm>
        </p:grpSpPr>
        <p:sp>
          <p:nvSpPr>
            <p:cNvPr id="104" name="object 3">
              <a:extLst>
                <a:ext uri="{FF2B5EF4-FFF2-40B4-BE49-F238E27FC236}">
                  <a16:creationId xmlns:a16="http://schemas.microsoft.com/office/drawing/2014/main" id="{31198831-8ECA-968E-E8C0-B36931909932}"/>
                </a:ext>
              </a:extLst>
            </p:cNvPr>
            <p:cNvSpPr/>
            <p:nvPr/>
          </p:nvSpPr>
          <p:spPr>
            <a:xfrm>
              <a:off x="0" y="0"/>
              <a:ext cx="1054094" cy="107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3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7"/>
                  </a:lnTo>
                  <a:lnTo>
                    <a:pt x="3009" y="19098"/>
                  </a:lnTo>
                  <a:lnTo>
                    <a:pt x="3750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9"/>
                  </a:lnTo>
                  <a:lnTo>
                    <a:pt x="15173" y="14197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1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object 4">
              <a:extLst>
                <a:ext uri="{FF2B5EF4-FFF2-40B4-BE49-F238E27FC236}">
                  <a16:creationId xmlns:a16="http://schemas.microsoft.com/office/drawing/2014/main" id="{C538C888-15F3-446C-553C-932D4CBF927E}"/>
                </a:ext>
              </a:extLst>
            </p:cNvPr>
            <p:cNvSpPr/>
            <p:nvPr/>
          </p:nvSpPr>
          <p:spPr>
            <a:xfrm>
              <a:off x="287576" y="270703"/>
              <a:ext cx="175605" cy="354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40" y="0"/>
                  </a:moveTo>
                  <a:lnTo>
                    <a:pt x="13445" y="0"/>
                  </a:lnTo>
                  <a:lnTo>
                    <a:pt x="12381" y="72"/>
                  </a:lnTo>
                  <a:lnTo>
                    <a:pt x="123" y="6203"/>
                  </a:lnTo>
                  <a:lnTo>
                    <a:pt x="0" y="6603"/>
                  </a:lnTo>
                  <a:lnTo>
                    <a:pt x="0" y="10183"/>
                  </a:lnTo>
                  <a:lnTo>
                    <a:pt x="225" y="10572"/>
                  </a:lnTo>
                  <a:lnTo>
                    <a:pt x="778" y="10800"/>
                  </a:lnTo>
                  <a:lnTo>
                    <a:pt x="1470" y="10843"/>
                  </a:lnTo>
                  <a:lnTo>
                    <a:pt x="2115" y="10676"/>
                  </a:lnTo>
                  <a:lnTo>
                    <a:pt x="12138" y="5740"/>
                  </a:lnTo>
                  <a:lnTo>
                    <a:pt x="12948" y="5770"/>
                  </a:lnTo>
                  <a:lnTo>
                    <a:pt x="12948" y="21322"/>
                  </a:lnTo>
                  <a:lnTo>
                    <a:pt x="13508" y="21600"/>
                  </a:lnTo>
                  <a:lnTo>
                    <a:pt x="21040" y="21600"/>
                  </a:lnTo>
                  <a:lnTo>
                    <a:pt x="21600" y="21322"/>
                  </a:lnTo>
                  <a:lnTo>
                    <a:pt x="21600" y="278"/>
                  </a:lnTo>
                  <a:lnTo>
                    <a:pt x="2104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object 5">
            <a:extLst>
              <a:ext uri="{FF2B5EF4-FFF2-40B4-BE49-F238E27FC236}">
                <a16:creationId xmlns:a16="http://schemas.microsoft.com/office/drawing/2014/main" id="{96A6F41F-9330-5A97-9068-BABAAA4FFA76}"/>
              </a:ext>
            </a:extLst>
          </p:cNvPr>
          <p:cNvSpPr txBox="1"/>
          <p:nvPr/>
        </p:nvSpPr>
        <p:spPr>
          <a:xfrm>
            <a:off x="1725100" y="391160"/>
            <a:ext cx="7812440" cy="703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 b="1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MUNICIPALITE</a:t>
            </a:r>
            <a:endParaRPr spc="-119" dirty="0">
              <a:solidFill>
                <a:schemeClr val="tx1"/>
              </a:solidFill>
            </a:endParaRPr>
          </a:p>
        </p:txBody>
      </p:sp>
      <p:sp>
        <p:nvSpPr>
          <p:cNvPr id="108" name="object 5">
            <a:extLst>
              <a:ext uri="{FF2B5EF4-FFF2-40B4-BE49-F238E27FC236}">
                <a16:creationId xmlns:a16="http://schemas.microsoft.com/office/drawing/2014/main" id="{77BAD9E8-9FC2-2AC0-787C-0F55150DA564}"/>
              </a:ext>
            </a:extLst>
          </p:cNvPr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64B8EAF-9D67-0ADB-62EF-684CCE1C7898}"/>
              </a:ext>
            </a:extLst>
          </p:cNvPr>
          <p:cNvSpPr txBox="1">
            <a:spLocks/>
          </p:cNvSpPr>
          <p:nvPr/>
        </p:nvSpPr>
        <p:spPr>
          <a:xfrm>
            <a:off x="201753" y="2123643"/>
            <a:ext cx="10289894" cy="4394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A8C58A-7935-E831-D9B0-B614E46ACEA8}"/>
              </a:ext>
            </a:extLst>
          </p:cNvPr>
          <p:cNvSpPr txBox="1"/>
          <p:nvPr/>
        </p:nvSpPr>
        <p:spPr>
          <a:xfrm>
            <a:off x="1725100" y="1038395"/>
            <a:ext cx="7951336" cy="4154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FR" sz="2100" b="1" dirty="0">
                <a:latin typeface="Arial" panose="020B0604020202020204" pitchFamily="34" charset="0"/>
                <a:cs typeface="Arial" panose="020B0604020202020204" pitchFamily="34" charset="0"/>
              </a:rPr>
              <a:t>Actions locales futures &amp; dates approximatives des travaux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EA65374-8C89-5BFE-E73E-AB004A0D9E0C}"/>
              </a:ext>
            </a:extLst>
          </p:cNvPr>
          <p:cNvSpPr txBox="1"/>
          <p:nvPr/>
        </p:nvSpPr>
        <p:spPr>
          <a:xfrm>
            <a:off x="2086462" y="1716771"/>
            <a:ext cx="7089716" cy="47705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CH" sz="1600" b="1" dirty="0"/>
              <a:t>Infrastructures &amp; Aménagement du territoire</a:t>
            </a:r>
            <a:br>
              <a:rPr lang="fr-CH" sz="1600" dirty="0"/>
            </a:br>
            <a:endParaRPr lang="fr-CH" sz="1600" dirty="0"/>
          </a:p>
          <a:p>
            <a:r>
              <a:rPr lang="fr-CH" sz="1600" dirty="0"/>
              <a:t>Construction du collège intercommunal – 2027–2028</a:t>
            </a:r>
          </a:p>
          <a:p>
            <a:r>
              <a:rPr lang="fr-CH" sz="1600" dirty="0"/>
              <a:t>Transformation de la Route de </a:t>
            </a:r>
            <a:r>
              <a:rPr lang="fr-CH" sz="1600" dirty="0" err="1"/>
              <a:t>Vaulion</a:t>
            </a:r>
            <a:r>
              <a:rPr lang="fr-CH" sz="1600" dirty="0"/>
              <a:t> – 2027–2028</a:t>
            </a:r>
          </a:p>
          <a:p>
            <a:r>
              <a:rPr lang="fr-CH" sz="1600" dirty="0"/>
              <a:t>Réaménagement de la Rue du Bourg – 2027–2028</a:t>
            </a:r>
          </a:p>
          <a:p>
            <a:r>
              <a:rPr lang="fr-CH" sz="1600" dirty="0"/>
              <a:t>Construction du nouveau réservoir d’eau potable – 2028</a:t>
            </a:r>
          </a:p>
          <a:p>
            <a:r>
              <a:rPr lang="fr-CH" sz="1600" dirty="0"/>
              <a:t>Déploiement du chauffage à distance – 2027–2028</a:t>
            </a:r>
          </a:p>
          <a:p>
            <a:r>
              <a:rPr lang="fr-CH" sz="1600" dirty="0"/>
              <a:t>Programme PECC (assainissement &amp; canal </a:t>
            </a:r>
            <a:r>
              <a:rPr lang="fr-CH" sz="1600" dirty="0" err="1"/>
              <a:t>Maillefer</a:t>
            </a:r>
            <a:r>
              <a:rPr lang="fr-CH" sz="1600" dirty="0"/>
              <a:t>) – 2026–2031</a:t>
            </a:r>
            <a:br>
              <a:rPr lang="fr-CH" sz="1600" dirty="0"/>
            </a:br>
            <a:endParaRPr lang="fr-CH" sz="1600" dirty="0"/>
          </a:p>
          <a:p>
            <a:r>
              <a:rPr lang="fr-CH" sz="1600" b="1" dirty="0"/>
              <a:t>Patrimoine communal &amp; vision à long terme</a:t>
            </a:r>
            <a:br>
              <a:rPr lang="fr-CH" sz="1600" b="1" dirty="0"/>
            </a:br>
            <a:endParaRPr lang="fr-CH" sz="1600" b="1" dirty="0"/>
          </a:p>
          <a:p>
            <a:r>
              <a:rPr lang="fr-CH" sz="1600" dirty="0"/>
              <a:t>Avenir du bâtiment communal – études et décisions 2027–2028</a:t>
            </a:r>
          </a:p>
          <a:p>
            <a:r>
              <a:rPr lang="fr-CH" sz="1600" dirty="0"/>
              <a:t>Accompagnement de la candidature UNESCO – dès 2026</a:t>
            </a:r>
          </a:p>
          <a:p>
            <a:r>
              <a:rPr lang="fr-CH" sz="1600" dirty="0"/>
              <a:t>Soutien au tourisme local et valorisation de l’Abbatiale – dès 2026</a:t>
            </a:r>
            <a:br>
              <a:rPr lang="fr-CH" sz="1600" dirty="0"/>
            </a:br>
            <a:endParaRPr lang="fr-CH" sz="1600" dirty="0"/>
          </a:p>
          <a:p>
            <a:r>
              <a:rPr lang="fr-CH" sz="1600" b="1" dirty="0"/>
              <a:t>Gouvernance &amp; règlements</a:t>
            </a:r>
            <a:br>
              <a:rPr lang="fr-CH" sz="1600" b="1" dirty="0"/>
            </a:br>
            <a:endParaRPr lang="fr-CH" sz="1600" b="1" dirty="0"/>
          </a:p>
          <a:p>
            <a:r>
              <a:rPr lang="fr-CH" sz="1600" dirty="0"/>
              <a:t>Adaptation des règlements communaux (eaux &amp; déchets) – dès 2026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CH" sz="16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Clarification des processus et des procédures – dès 2026</a:t>
            </a:r>
            <a:endParaRPr kumimoji="0" lang="fr-FR" sz="16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337250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object 2"/>
          <p:cNvGrpSpPr/>
          <p:nvPr/>
        </p:nvGrpSpPr>
        <p:grpSpPr>
          <a:xfrm>
            <a:off x="15241" y="15241"/>
            <a:ext cx="1061290" cy="1079270"/>
            <a:chOff x="0" y="0"/>
            <a:chExt cx="1061288" cy="1079269"/>
          </a:xfrm>
        </p:grpSpPr>
        <p:sp>
          <p:nvSpPr>
            <p:cNvPr id="110" name="object 3"/>
            <p:cNvSpPr/>
            <p:nvPr/>
          </p:nvSpPr>
          <p:spPr>
            <a:xfrm>
              <a:off x="0" y="0"/>
              <a:ext cx="1061289" cy="10792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54" y="0"/>
                  </a:moveTo>
                  <a:lnTo>
                    <a:pt x="0" y="0"/>
                  </a:lnTo>
                  <a:lnTo>
                    <a:pt x="0" y="19929"/>
                  </a:lnTo>
                  <a:lnTo>
                    <a:pt x="597" y="19482"/>
                  </a:lnTo>
                  <a:lnTo>
                    <a:pt x="1184" y="19084"/>
                  </a:lnTo>
                  <a:lnTo>
                    <a:pt x="1746" y="18810"/>
                  </a:lnTo>
                  <a:lnTo>
                    <a:pt x="2264" y="18736"/>
                  </a:lnTo>
                  <a:lnTo>
                    <a:pt x="3009" y="19098"/>
                  </a:lnTo>
                  <a:lnTo>
                    <a:pt x="3751" y="19840"/>
                  </a:lnTo>
                  <a:lnTo>
                    <a:pt x="4487" y="20688"/>
                  </a:lnTo>
                  <a:lnTo>
                    <a:pt x="5216" y="21367"/>
                  </a:lnTo>
                  <a:lnTo>
                    <a:pt x="5936" y="21600"/>
                  </a:lnTo>
                  <a:lnTo>
                    <a:pt x="6601" y="21209"/>
                  </a:lnTo>
                  <a:lnTo>
                    <a:pt x="7161" y="20384"/>
                  </a:lnTo>
                  <a:lnTo>
                    <a:pt x="7678" y="19393"/>
                  </a:lnTo>
                  <a:lnTo>
                    <a:pt x="8216" y="18506"/>
                  </a:lnTo>
                  <a:lnTo>
                    <a:pt x="8838" y="17992"/>
                  </a:lnTo>
                  <a:lnTo>
                    <a:pt x="9661" y="18005"/>
                  </a:lnTo>
                  <a:lnTo>
                    <a:pt x="10655" y="18360"/>
                  </a:lnTo>
                  <a:lnTo>
                    <a:pt x="11696" y="18811"/>
                  </a:lnTo>
                  <a:lnTo>
                    <a:pt x="12658" y="19109"/>
                  </a:lnTo>
                  <a:lnTo>
                    <a:pt x="13419" y="19009"/>
                  </a:lnTo>
                  <a:lnTo>
                    <a:pt x="13838" y="18378"/>
                  </a:lnTo>
                  <a:lnTo>
                    <a:pt x="13972" y="17399"/>
                  </a:lnTo>
                  <a:lnTo>
                    <a:pt x="13998" y="16288"/>
                  </a:lnTo>
                  <a:lnTo>
                    <a:pt x="14092" y="15259"/>
                  </a:lnTo>
                  <a:lnTo>
                    <a:pt x="14429" y="14528"/>
                  </a:lnTo>
                  <a:lnTo>
                    <a:pt x="15173" y="14196"/>
                  </a:lnTo>
                  <a:lnTo>
                    <a:pt x="16225" y="14099"/>
                  </a:lnTo>
                  <a:lnTo>
                    <a:pt x="17364" y="14066"/>
                  </a:lnTo>
                  <a:lnTo>
                    <a:pt x="18366" y="13927"/>
                  </a:lnTo>
                  <a:lnTo>
                    <a:pt x="19011" y="13510"/>
                  </a:lnTo>
                  <a:lnTo>
                    <a:pt x="19106" y="12771"/>
                  </a:lnTo>
                  <a:lnTo>
                    <a:pt x="18791" y="11835"/>
                  </a:lnTo>
                  <a:lnTo>
                    <a:pt x="18321" y="10823"/>
                  </a:lnTo>
                  <a:lnTo>
                    <a:pt x="17949" y="9854"/>
                  </a:lnTo>
                  <a:lnTo>
                    <a:pt x="17930" y="9046"/>
                  </a:lnTo>
                  <a:lnTo>
                    <a:pt x="18449" y="8440"/>
                  </a:lnTo>
                  <a:lnTo>
                    <a:pt x="19352" y="7910"/>
                  </a:lnTo>
                  <a:lnTo>
                    <a:pt x="20362" y="7397"/>
                  </a:lnTo>
                  <a:lnTo>
                    <a:pt x="21204" y="6841"/>
                  </a:lnTo>
                  <a:lnTo>
                    <a:pt x="21600" y="6184"/>
                  </a:lnTo>
                  <a:lnTo>
                    <a:pt x="21358" y="5458"/>
                  </a:lnTo>
                  <a:lnTo>
                    <a:pt x="20658" y="4739"/>
                  </a:lnTo>
                  <a:lnTo>
                    <a:pt x="19784" y="4026"/>
                  </a:lnTo>
                  <a:lnTo>
                    <a:pt x="19019" y="3319"/>
                  </a:lnTo>
                  <a:lnTo>
                    <a:pt x="18646" y="2617"/>
                  </a:lnTo>
                  <a:lnTo>
                    <a:pt x="18754" y="2022"/>
                  </a:lnTo>
                  <a:lnTo>
                    <a:pt x="19125" y="1368"/>
                  </a:lnTo>
                  <a:lnTo>
                    <a:pt x="19634" y="684"/>
                  </a:lnTo>
                  <a:lnTo>
                    <a:pt x="20154" y="0"/>
                  </a:lnTo>
                  <a:close/>
                </a:path>
              </a:pathLst>
            </a:custGeom>
            <a:solidFill>
              <a:srgbClr val="40ABA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1" name="object 4"/>
            <p:cNvSpPr/>
            <p:nvPr/>
          </p:nvSpPr>
          <p:spPr>
            <a:xfrm>
              <a:off x="281891" y="265147"/>
              <a:ext cx="220127" cy="359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00" y="0"/>
                  </a:moveTo>
                  <a:lnTo>
                    <a:pt x="6868" y="492"/>
                  </a:lnTo>
                  <a:lnTo>
                    <a:pt x="3481" y="1842"/>
                  </a:lnTo>
                  <a:lnTo>
                    <a:pt x="1191" y="3858"/>
                  </a:lnTo>
                  <a:lnTo>
                    <a:pt x="350" y="6349"/>
                  </a:lnTo>
                  <a:lnTo>
                    <a:pt x="350" y="7169"/>
                  </a:lnTo>
                  <a:lnTo>
                    <a:pt x="800" y="7443"/>
                  </a:lnTo>
                  <a:lnTo>
                    <a:pt x="6650" y="7443"/>
                  </a:lnTo>
                  <a:lnTo>
                    <a:pt x="7100" y="7169"/>
                  </a:lnTo>
                  <a:lnTo>
                    <a:pt x="7100" y="6319"/>
                  </a:lnTo>
                  <a:lnTo>
                    <a:pt x="7389" y="5408"/>
                  </a:lnTo>
                  <a:lnTo>
                    <a:pt x="8213" y="4709"/>
                  </a:lnTo>
                  <a:lnTo>
                    <a:pt x="9505" y="4260"/>
                  </a:lnTo>
                  <a:lnTo>
                    <a:pt x="11201" y="4101"/>
                  </a:lnTo>
                  <a:lnTo>
                    <a:pt x="12712" y="4277"/>
                  </a:lnTo>
                  <a:lnTo>
                    <a:pt x="13844" y="4754"/>
                  </a:lnTo>
                  <a:lnTo>
                    <a:pt x="14554" y="5460"/>
                  </a:lnTo>
                  <a:lnTo>
                    <a:pt x="14800" y="6319"/>
                  </a:lnTo>
                  <a:lnTo>
                    <a:pt x="14659" y="6845"/>
                  </a:lnTo>
                  <a:lnTo>
                    <a:pt x="14306" y="7409"/>
                  </a:lnTo>
                  <a:lnTo>
                    <a:pt x="13851" y="7921"/>
                  </a:lnTo>
                  <a:lnTo>
                    <a:pt x="13400" y="8293"/>
                  </a:lnTo>
                  <a:lnTo>
                    <a:pt x="251" y="16770"/>
                  </a:lnTo>
                  <a:lnTo>
                    <a:pt x="0" y="16951"/>
                  </a:lnTo>
                  <a:lnTo>
                    <a:pt x="0" y="21326"/>
                  </a:lnTo>
                  <a:lnTo>
                    <a:pt x="450" y="21600"/>
                  </a:lnTo>
                  <a:lnTo>
                    <a:pt x="21150" y="21600"/>
                  </a:lnTo>
                  <a:lnTo>
                    <a:pt x="21600" y="21326"/>
                  </a:lnTo>
                  <a:lnTo>
                    <a:pt x="21600" y="17772"/>
                  </a:lnTo>
                  <a:lnTo>
                    <a:pt x="21150" y="17499"/>
                  </a:lnTo>
                  <a:lnTo>
                    <a:pt x="8700" y="17499"/>
                  </a:lnTo>
                  <a:lnTo>
                    <a:pt x="8750" y="17073"/>
                  </a:lnTo>
                  <a:lnTo>
                    <a:pt x="18449" y="10845"/>
                  </a:lnTo>
                  <a:lnTo>
                    <a:pt x="20693" y="8768"/>
                  </a:lnTo>
                  <a:lnTo>
                    <a:pt x="21549" y="6349"/>
                  </a:lnTo>
                  <a:lnTo>
                    <a:pt x="20731" y="3858"/>
                  </a:lnTo>
                  <a:lnTo>
                    <a:pt x="18487" y="1842"/>
                  </a:lnTo>
                  <a:lnTo>
                    <a:pt x="15137" y="492"/>
                  </a:lnTo>
                  <a:lnTo>
                    <a:pt x="110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13" name="object 5"/>
          <p:cNvSpPr txBox="1">
            <a:spLocks noGrp="1"/>
          </p:cNvSpPr>
          <p:nvPr>
            <p:ph type="title"/>
          </p:nvPr>
        </p:nvSpPr>
        <p:spPr>
          <a:xfrm>
            <a:off x="1491276" y="218728"/>
            <a:ext cx="6331773" cy="1079271"/>
          </a:xfrm>
          <a:prstGeom prst="rect">
            <a:avLst/>
          </a:prstGeom>
        </p:spPr>
        <p:txBody>
          <a:bodyPr/>
          <a:lstStyle/>
          <a:p>
            <a:pPr indent="12700">
              <a:lnSpc>
                <a:spcPct val="150000"/>
              </a:lnSpc>
              <a:spcBef>
                <a:spcPts val="100"/>
              </a:spcBef>
              <a:defRPr sz="2500"/>
            </a:pPr>
            <a:r>
              <a:rPr spc="-119"/>
              <a:t>ÉLECTIONS COMMUNALES 2026</a:t>
            </a:r>
          </a:p>
          <a:p>
            <a:pPr indent="12700">
              <a:lnSpc>
                <a:spcPct val="150000"/>
              </a:lnSpc>
              <a:defRPr sz="2500" spc="-138">
                <a:solidFill>
                  <a:srgbClr val="000000"/>
                </a:solidFill>
              </a:defRPr>
            </a:pPr>
            <a:r>
              <a:t>Principe</a:t>
            </a:r>
          </a:p>
        </p:txBody>
      </p:sp>
      <p:graphicFrame>
        <p:nvGraphicFramePr>
          <p:cNvPr id="114" name="object 6"/>
          <p:cNvGraphicFramePr/>
          <p:nvPr>
            <p:extLst>
              <p:ext uri="{D42A27DB-BD31-4B8C-83A1-F6EECF244321}">
                <p14:modId xmlns:p14="http://schemas.microsoft.com/office/powerpoint/2010/main" val="1075287017"/>
              </p:ext>
            </p:extLst>
          </p:nvPr>
        </p:nvGraphicFramePr>
        <p:xfrm>
          <a:off x="1119838" y="1283387"/>
          <a:ext cx="8884285" cy="563843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443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0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435">
                <a:tc>
                  <a:txBody>
                    <a:bodyPr/>
                    <a:lstStyle/>
                    <a:p>
                      <a:pPr indent="69850" algn="ctr">
                        <a:lnSpc>
                          <a:spcPct val="120000"/>
                        </a:lnSpc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Le </a:t>
                      </a:r>
                      <a:r>
                        <a:rPr spc="-5"/>
                        <a:t>Conseil</a:t>
                      </a:r>
                      <a:r>
                        <a:rPr spc="-10"/>
                        <a:t> </a:t>
                      </a:r>
                      <a:r>
                        <a:t>général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b="1" spc="-5">
                          <a:latin typeface="Arial"/>
                          <a:ea typeface="Arial"/>
                          <a:cs typeface="Arial"/>
                          <a:sym typeface="Arial"/>
                        </a:rPr>
                        <a:t>La Municipalité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43A2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779">
                <a:tc>
                  <a:txBody>
                    <a:bodyPr/>
                    <a:lstStyle/>
                    <a:p>
                      <a:pPr marR="659765" indent="69850" algn="l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Il </a:t>
                      </a:r>
                      <a:r>
                        <a:rPr spc="0" dirty="0" err="1"/>
                        <a:t>n’y</a:t>
                      </a:r>
                      <a:r>
                        <a:rPr spc="0" dirty="0"/>
                        <a:t> pas </a:t>
                      </a:r>
                      <a:r>
                        <a:rPr dirty="0" err="1"/>
                        <a:t>d’élections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communales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pour le  </a:t>
                      </a:r>
                      <a:r>
                        <a:rPr dirty="0"/>
                        <a:t>Conseil</a:t>
                      </a:r>
                      <a:r>
                        <a:rPr spc="-10" dirty="0"/>
                        <a:t> </a:t>
                      </a:r>
                      <a:r>
                        <a:rPr dirty="0" err="1"/>
                        <a:t>général</a:t>
                      </a:r>
                      <a:r>
                        <a:rPr dirty="0"/>
                        <a:t>.</a:t>
                      </a:r>
                    </a:p>
                    <a:p>
                      <a:pPr algn="l">
                        <a:lnSpc>
                          <a:spcPct val="120000"/>
                        </a:lnSpc>
                        <a:defRPr sz="1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 dirty="0"/>
                    </a:p>
                    <a:p>
                      <a:pPr marR="128904" indent="69850" algn="l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Ses </a:t>
                      </a:r>
                      <a:r>
                        <a:rPr dirty="0" err="1"/>
                        <a:t>membres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ne </a:t>
                      </a:r>
                      <a:r>
                        <a:rPr spc="0" dirty="0" err="1"/>
                        <a:t>sont</a:t>
                      </a:r>
                      <a:r>
                        <a:rPr spc="0" dirty="0"/>
                        <a:t> pas </a:t>
                      </a:r>
                      <a:r>
                        <a:rPr dirty="0" err="1"/>
                        <a:t>élu·e·s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mais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assermenté·e·s</a:t>
                      </a:r>
                      <a:r>
                        <a:rPr dirty="0"/>
                        <a:t> </a:t>
                      </a:r>
                      <a:r>
                        <a:rPr spc="0" dirty="0" err="1"/>
                        <a:t>en</a:t>
                      </a:r>
                      <a:r>
                        <a:rPr spc="0" dirty="0"/>
                        <a:t> début de </a:t>
                      </a:r>
                      <a:r>
                        <a:rPr dirty="0" err="1"/>
                        <a:t>législature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par le </a:t>
                      </a:r>
                      <a:r>
                        <a:rPr dirty="0" err="1"/>
                        <a:t>Préfet</a:t>
                      </a:r>
                      <a:r>
                        <a:rPr dirty="0"/>
                        <a:t>. </a:t>
                      </a:r>
                      <a:r>
                        <a:rPr dirty="0" err="1"/>
                        <a:t>Toutefois</a:t>
                      </a:r>
                      <a:r>
                        <a:rPr dirty="0"/>
                        <a:t>, il </a:t>
                      </a:r>
                      <a:r>
                        <a:rPr spc="0" dirty="0"/>
                        <a:t>est </a:t>
                      </a:r>
                      <a:r>
                        <a:rPr dirty="0"/>
                        <a:t>possible  </a:t>
                      </a:r>
                      <a:r>
                        <a:rPr spc="0" dirty="0"/>
                        <a:t>de </a:t>
                      </a:r>
                      <a:r>
                        <a:rPr dirty="0" err="1"/>
                        <a:t>rejoindre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l’organe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délibérant</a:t>
                      </a:r>
                      <a:r>
                        <a:rPr dirty="0"/>
                        <a:t> </a:t>
                      </a:r>
                      <a:r>
                        <a:rPr spc="0" dirty="0" err="1"/>
                        <a:t>en</a:t>
                      </a:r>
                      <a:r>
                        <a:rPr spc="0" dirty="0"/>
                        <a:t> </a:t>
                      </a:r>
                      <a:r>
                        <a:rPr dirty="0" err="1"/>
                        <a:t>cours</a:t>
                      </a:r>
                      <a:r>
                        <a:rPr dirty="0"/>
                        <a:t> de  </a:t>
                      </a:r>
                      <a:r>
                        <a:rPr dirty="0" err="1"/>
                        <a:t>législature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; </a:t>
                      </a:r>
                      <a:r>
                        <a:rPr dirty="0" err="1"/>
                        <a:t>l’assermentation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s’effectuant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par l</a:t>
                      </a:r>
                      <a:r>
                        <a:rPr lang="fr-CH" spc="0" dirty="0"/>
                        <a:t>e </a:t>
                      </a:r>
                      <a:r>
                        <a:rPr dirty="0" err="1"/>
                        <a:t>Président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du </a:t>
                      </a:r>
                      <a:r>
                        <a:rPr dirty="0"/>
                        <a:t>Conseil </a:t>
                      </a:r>
                      <a:r>
                        <a:rPr dirty="0" err="1"/>
                        <a:t>général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lors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d’une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séance du</a:t>
                      </a:r>
                      <a:r>
                        <a:rPr spc="-35" dirty="0"/>
                        <a:t> </a:t>
                      </a:r>
                      <a:r>
                        <a:rPr dirty="0"/>
                        <a:t>Conseil.</a:t>
                      </a:r>
                    </a:p>
                    <a:p>
                      <a:pPr algn="l">
                        <a:lnSpc>
                          <a:spcPct val="120000"/>
                        </a:lnSpc>
                        <a:defRPr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 dirty="0"/>
                    </a:p>
                    <a:p>
                      <a:pPr marR="313690" indent="69850" algn="just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Élection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du bureau a </a:t>
                      </a:r>
                      <a:r>
                        <a:rPr dirty="0"/>
                        <a:t>lieu </a:t>
                      </a:r>
                      <a:r>
                        <a:rPr spc="0" dirty="0" err="1"/>
                        <a:t>chaque</a:t>
                      </a:r>
                      <a:r>
                        <a:rPr spc="0" dirty="0"/>
                        <a:t> </a:t>
                      </a:r>
                      <a:r>
                        <a:rPr spc="0" dirty="0" err="1"/>
                        <a:t>année</a:t>
                      </a:r>
                      <a:r>
                        <a:rPr spc="0" dirty="0"/>
                        <a:t> pour  les </a:t>
                      </a:r>
                      <a:r>
                        <a:rPr dirty="0" err="1"/>
                        <a:t>postes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de </a:t>
                      </a:r>
                      <a:r>
                        <a:rPr dirty="0" err="1"/>
                        <a:t>président·e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vice·président·e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et  </a:t>
                      </a:r>
                      <a:r>
                        <a:rPr dirty="0" err="1"/>
                        <a:t>scruateurs·trices</a:t>
                      </a:r>
                      <a:endParaRPr dirty="0"/>
                    </a:p>
                    <a:p>
                      <a:pPr marR="647065" indent="69850" algn="l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fr-CH" dirty="0"/>
                    </a:p>
                    <a:p>
                      <a:pPr marR="647065" indent="69850" algn="l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Toutes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les </a:t>
                      </a:r>
                      <a:r>
                        <a:rPr dirty="0" err="1"/>
                        <a:t>électrices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et </a:t>
                      </a:r>
                      <a:r>
                        <a:rPr spc="0" dirty="0" err="1"/>
                        <a:t>tous</a:t>
                      </a:r>
                      <a:r>
                        <a:rPr spc="0" dirty="0"/>
                        <a:t> les </a:t>
                      </a:r>
                      <a:r>
                        <a:rPr dirty="0" err="1"/>
                        <a:t>électeurs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peuvent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siéger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au </a:t>
                      </a:r>
                      <a:r>
                        <a:rPr dirty="0"/>
                        <a:t>Conseil </a:t>
                      </a:r>
                      <a:r>
                        <a:rPr dirty="0" err="1"/>
                        <a:t>général</a:t>
                      </a:r>
                      <a:r>
                        <a:rPr dirty="0"/>
                        <a:t>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A1CBC9"/>
                    </a:solidFill>
                  </a:tcPr>
                </a:tc>
                <a:tc>
                  <a:txBody>
                    <a:bodyPr/>
                    <a:lstStyle/>
                    <a:p>
                      <a:pPr indent="69850" algn="l">
                        <a:lnSpc>
                          <a:spcPct val="120000"/>
                        </a:lnSpc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Municipal</a:t>
                      </a:r>
                      <a:r>
                        <a:rPr sz="1800" dirty="0" err="1"/>
                        <a:t>·</a:t>
                      </a:r>
                      <a:r>
                        <a:rPr dirty="0" err="1"/>
                        <a:t>e</a:t>
                      </a:r>
                      <a:endParaRPr dirty="0"/>
                    </a:p>
                    <a:p>
                      <a:pPr marL="527050" indent="-229234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Scrutin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majoritaire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à 2</a:t>
                      </a:r>
                      <a:r>
                        <a:rPr spc="-15" dirty="0"/>
                        <a:t> </a:t>
                      </a:r>
                      <a:r>
                        <a:rPr dirty="0"/>
                        <a:t>tours</a:t>
                      </a:r>
                    </a:p>
                    <a:p>
                      <a:pPr marL="527050" marR="351790" indent="-228600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 1</a:t>
                      </a:r>
                      <a:r>
                        <a:rPr sz="1500" spc="-7" baseline="29100" dirty="0"/>
                        <a:t>er </a:t>
                      </a:r>
                      <a:r>
                        <a:rPr dirty="0"/>
                        <a:t>tour, </a:t>
                      </a:r>
                      <a:r>
                        <a:rPr spc="0" dirty="0"/>
                        <a:t>est </a:t>
                      </a:r>
                      <a:r>
                        <a:rPr dirty="0" err="1"/>
                        <a:t>élu·e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spc="0" dirty="0" err="1"/>
                        <a:t>ou</a:t>
                      </a:r>
                      <a:r>
                        <a:rPr spc="0" dirty="0"/>
                        <a:t> la </a:t>
                      </a:r>
                      <a:r>
                        <a:rPr dirty="0" err="1"/>
                        <a:t>candidat·e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obtenant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la </a:t>
                      </a:r>
                      <a:r>
                        <a:rPr dirty="0" err="1"/>
                        <a:t>majorité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absolue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soit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+ </a:t>
                      </a:r>
                      <a:r>
                        <a:rPr dirty="0"/>
                        <a:t>de  </a:t>
                      </a:r>
                      <a:r>
                        <a:rPr spc="0" dirty="0"/>
                        <a:t>50% des </a:t>
                      </a:r>
                      <a:r>
                        <a:rPr dirty="0"/>
                        <a:t>suffrages </a:t>
                      </a:r>
                      <a:r>
                        <a:rPr spc="0" dirty="0"/>
                        <a:t>(y </a:t>
                      </a:r>
                      <a:r>
                        <a:rPr dirty="0" err="1"/>
                        <a:t>compris</a:t>
                      </a:r>
                      <a:r>
                        <a:rPr dirty="0"/>
                        <a:t> bulletins  </a:t>
                      </a:r>
                      <a:r>
                        <a:rPr dirty="0" err="1"/>
                        <a:t>blancs</a:t>
                      </a:r>
                      <a:r>
                        <a:rPr dirty="0"/>
                        <a:t>)</a:t>
                      </a:r>
                    </a:p>
                    <a:p>
                      <a:pPr marL="527050" marR="396240" indent="-228600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 </a:t>
                      </a:r>
                      <a:r>
                        <a:rPr spc="0" dirty="0"/>
                        <a:t>2</a:t>
                      </a:r>
                      <a:r>
                        <a:rPr sz="1500" spc="0" baseline="29100" dirty="0"/>
                        <a:t>e </a:t>
                      </a:r>
                      <a:r>
                        <a:rPr dirty="0"/>
                        <a:t>tour, </a:t>
                      </a:r>
                      <a:r>
                        <a:rPr spc="0" dirty="0"/>
                        <a:t>est </a:t>
                      </a:r>
                      <a:r>
                        <a:rPr dirty="0" err="1"/>
                        <a:t>élu·e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spc="0" dirty="0" err="1"/>
                        <a:t>ou</a:t>
                      </a:r>
                      <a:r>
                        <a:rPr spc="0" dirty="0"/>
                        <a:t> la </a:t>
                      </a:r>
                      <a:r>
                        <a:rPr dirty="0" err="1"/>
                        <a:t>candidat·e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ayant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obtenu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dirty="0"/>
                        <a:t>plus </a:t>
                      </a:r>
                      <a:r>
                        <a:rPr spc="0" dirty="0"/>
                        <a:t>de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suffrages</a:t>
                      </a:r>
                    </a:p>
                    <a:p>
                      <a:pPr marL="527050" indent="-229234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L’élection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tacite</a:t>
                      </a:r>
                      <a:r>
                        <a:rPr dirty="0"/>
                        <a:t> est </a:t>
                      </a:r>
                      <a:r>
                        <a:rPr spc="0" dirty="0"/>
                        <a:t>possible au 2e tour</a:t>
                      </a:r>
                      <a:r>
                        <a:rPr dirty="0"/>
                        <a:t>.</a:t>
                      </a:r>
                    </a:p>
                    <a:p>
                      <a:pPr indent="69850" algn="l">
                        <a:lnSpc>
                          <a:spcPct val="120000"/>
                        </a:lnSpc>
                        <a:spcBef>
                          <a:spcPts val="200"/>
                        </a:spcBef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Syndic·que</a:t>
                      </a:r>
                      <a:endParaRPr dirty="0"/>
                    </a:p>
                    <a:p>
                      <a:pPr marL="527050" indent="-229234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Scrutin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majoritaire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à 2</a:t>
                      </a:r>
                      <a:r>
                        <a:rPr spc="-15" dirty="0"/>
                        <a:t> </a:t>
                      </a:r>
                      <a:r>
                        <a:rPr dirty="0"/>
                        <a:t>tours</a:t>
                      </a:r>
                    </a:p>
                    <a:p>
                      <a:pPr marL="527050" marR="351790" indent="-228600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 1</a:t>
                      </a:r>
                      <a:r>
                        <a:rPr sz="1500" spc="-7" baseline="29100" dirty="0"/>
                        <a:t>er </a:t>
                      </a:r>
                      <a:r>
                        <a:rPr dirty="0"/>
                        <a:t>tour, </a:t>
                      </a:r>
                      <a:r>
                        <a:rPr spc="0" dirty="0"/>
                        <a:t>est </a:t>
                      </a:r>
                      <a:r>
                        <a:rPr dirty="0" err="1"/>
                        <a:t>élu·e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spc="0" dirty="0" err="1"/>
                        <a:t>ou</a:t>
                      </a:r>
                      <a:r>
                        <a:rPr spc="0" dirty="0"/>
                        <a:t> la </a:t>
                      </a:r>
                      <a:r>
                        <a:rPr dirty="0" err="1"/>
                        <a:t>candidat·e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ayant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obtenu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dirty="0"/>
                        <a:t>plus </a:t>
                      </a:r>
                      <a:r>
                        <a:rPr spc="0" dirty="0"/>
                        <a:t>de </a:t>
                      </a:r>
                      <a:r>
                        <a:rPr dirty="0"/>
                        <a:t>suffrages </a:t>
                      </a:r>
                      <a:r>
                        <a:rPr spc="0" dirty="0"/>
                        <a:t>et la  </a:t>
                      </a:r>
                      <a:r>
                        <a:rPr dirty="0" err="1"/>
                        <a:t>majorité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absolue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soit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+ </a:t>
                      </a:r>
                      <a:r>
                        <a:rPr dirty="0"/>
                        <a:t>de 50% des  </a:t>
                      </a:r>
                      <a:r>
                        <a:rPr dirty="0" err="1"/>
                        <a:t>scrutins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(y </a:t>
                      </a:r>
                      <a:r>
                        <a:rPr dirty="0" err="1"/>
                        <a:t>compris</a:t>
                      </a:r>
                      <a:r>
                        <a:rPr dirty="0"/>
                        <a:t> bulletins </a:t>
                      </a:r>
                      <a:r>
                        <a:rPr dirty="0" err="1"/>
                        <a:t>blancs</a:t>
                      </a:r>
                      <a:r>
                        <a:rPr dirty="0"/>
                        <a:t>)</a:t>
                      </a:r>
                    </a:p>
                    <a:p>
                      <a:pPr marL="527050" marR="396240" indent="-228600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Au 2</a:t>
                      </a:r>
                      <a:r>
                        <a:rPr sz="1500" spc="-7" baseline="29100" dirty="0"/>
                        <a:t>e </a:t>
                      </a:r>
                      <a:r>
                        <a:rPr dirty="0"/>
                        <a:t>tour, </a:t>
                      </a:r>
                      <a:r>
                        <a:rPr spc="0" dirty="0"/>
                        <a:t>est </a:t>
                      </a:r>
                      <a:r>
                        <a:rPr dirty="0" err="1"/>
                        <a:t>élu·e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spc="0" dirty="0" err="1"/>
                        <a:t>ou</a:t>
                      </a:r>
                      <a:r>
                        <a:rPr spc="0" dirty="0"/>
                        <a:t> la </a:t>
                      </a:r>
                      <a:r>
                        <a:rPr dirty="0" err="1"/>
                        <a:t>candidat·e</a:t>
                      </a:r>
                      <a:r>
                        <a:rPr dirty="0"/>
                        <a:t>  </a:t>
                      </a:r>
                      <a:r>
                        <a:rPr dirty="0" err="1"/>
                        <a:t>ayant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obtenu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le </a:t>
                      </a:r>
                      <a:r>
                        <a:rPr dirty="0"/>
                        <a:t>plus </a:t>
                      </a:r>
                      <a:r>
                        <a:rPr spc="0" dirty="0"/>
                        <a:t>de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suffrages</a:t>
                      </a:r>
                    </a:p>
                    <a:p>
                      <a:pPr marL="527050" indent="-229234" algn="l">
                        <a:lnSpc>
                          <a:spcPct val="120000"/>
                        </a:lnSpc>
                        <a:buSzPct val="100000"/>
                        <a:buAutoNum type="arabicPeriod"/>
                        <a:tabLst>
                          <a:tab pos="520700" algn="l"/>
                        </a:tabLst>
                        <a:defRPr sz="1600" spc="-5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L’élection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tacite</a:t>
                      </a:r>
                      <a:r>
                        <a:rPr dirty="0"/>
                        <a:t> </a:t>
                      </a:r>
                      <a:r>
                        <a:rPr spc="0" dirty="0"/>
                        <a:t>est</a:t>
                      </a:r>
                      <a:r>
                        <a:rPr spc="-10" dirty="0"/>
                        <a:t> </a:t>
                      </a:r>
                      <a:r>
                        <a:rPr dirty="0"/>
                        <a:t>possible.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43A2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5" name="object 5"/>
          <p:cNvSpPr txBox="1"/>
          <p:nvPr/>
        </p:nvSpPr>
        <p:spPr>
          <a:xfrm>
            <a:off x="890013" y="7140370"/>
            <a:ext cx="32162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900" spc="-5">
                <a:solidFill>
                  <a:srgbClr val="42A29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pc="0"/>
              <a:t>MOIRY </a:t>
            </a:r>
            <a:r>
              <a:rPr spc="5"/>
              <a:t>– </a:t>
            </a:r>
            <a:r>
              <a:t>Assemblée </a:t>
            </a:r>
            <a:r>
              <a:rPr spc="0"/>
              <a:t>de </a:t>
            </a:r>
            <a:r>
              <a:t>commune </a:t>
            </a:r>
            <a:r>
              <a:rPr spc="0"/>
              <a:t>du </a:t>
            </a:r>
            <a:r>
              <a:rPr spc="-34"/>
              <a:t>27 octobre 2025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2514</TotalTime>
  <Words>1828</Words>
  <Application>Microsoft Macintosh PowerPoint</Application>
  <PresentationFormat>Personnalisé</PresentationFormat>
  <Paragraphs>235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POUR</vt:lpstr>
      <vt:lpstr>Présentation PowerPoint</vt:lpstr>
      <vt:lpstr>AUTORITÉS COMMUNALES Leur rôle</vt:lpstr>
      <vt:lpstr>CONSEIL GENERAL Organisation et rémunération actuelles</vt:lpstr>
      <vt:lpstr>Présentation PowerPoint</vt:lpstr>
      <vt:lpstr>Présentation PowerPoint</vt:lpstr>
      <vt:lpstr>Présentation PowerPoint</vt:lpstr>
      <vt:lpstr>Présentation PowerPoint</vt:lpstr>
      <vt:lpstr>ÉLECTIONS COMMUNALES 2026 Principe</vt:lpstr>
      <vt:lpstr>ÉLECTIONS COMMUNALES 2026</vt:lpstr>
      <vt:lpstr>ÉLECTIONS COMMUNALES 2026 Comment déposer sa candidature à la Municipalité ?</vt:lpstr>
      <vt:lpstr>ÉLECTIONS COMMUNALES 2026 Quand déposer sa candidature à la Municipalité ?</vt:lpstr>
      <vt:lpstr>DEROULEMENT DU SCRUTIN - des nouveautés</vt:lpstr>
      <vt:lpstr>ASSERMENTATION DES NOUVELLES AUTORITÉS</vt:lpstr>
      <vt:lpstr>INFORMATIONS COMPLÉMENTAIRES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Piguet Léo</cp:lastModifiedBy>
  <cp:revision>16</cp:revision>
  <dcterms:modified xsi:type="dcterms:W3CDTF">2025-12-17T13:53:59Z</dcterms:modified>
</cp:coreProperties>
</file>