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792913" cy="9925050"/>
  <p:embeddedFontLs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gNkZroXOUKZ+9fjaVsJvETnaEJ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6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1" i="0" u="none" strike="noStrike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Etat du parc </a:t>
            </a:r>
            <a:r>
              <a:rPr lang="en-US" sz="1862" b="1" i="0" u="none" strike="noStrike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immobilier</a:t>
            </a:r>
            <a:endParaRPr lang="en-US" sz="1862" b="1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titre</c:v>
                </c:pt>
              </c:strCache>
            </c:strRef>
          </c:tx>
          <c:spPr>
            <a:solidFill>
              <a:srgbClr val="00304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9E-43A7-815E-11B38CEE6D4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9E-43A7-815E-11B38CEE6D4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09E-43A7-815E-11B38CEE6D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Bâtiments chauffés</c:v>
                </c:pt>
                <c:pt idx="1">
                  <c:v>… construits avant 2001</c:v>
                </c:pt>
                <c:pt idx="2">
                  <c:v>… rénovés récemment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182</c:v>
                </c:pt>
                <c:pt idx="1">
                  <c:v>154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9E-43A7-815E-11B38CEE6D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"/>
        <c:axId val="85747872"/>
        <c:axId val="2037049631"/>
      </c:barChart>
      <c:catAx>
        <c:axId val="8574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7049631"/>
        <c:crosses val="autoZero"/>
        <c:auto val="1"/>
        <c:lblAlgn val="ctr"/>
        <c:lblOffset val="100"/>
        <c:noMultiLvlLbl val="0"/>
      </c:catAx>
      <c:valAx>
        <c:axId val="20370496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574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3596" cy="49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7745" y="0"/>
            <a:ext cx="2943596" cy="49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12 mois dès décision de subventionnement pour adopter le plan.</a:t>
            </a:r>
            <a:endParaRPr/>
          </a:p>
        </p:txBody>
      </p:sp>
      <p:sp>
        <p:nvSpPr>
          <p:cNvPr id="173" name="Google Shape;173;p10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1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190" name="Google Shape;190;p11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2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r-CH" sz="1000" b="0"/>
              <a:t>Exemples d’objectifs : réduire la conso. énergé. De x% ; montrer l’exemple et soutenir des actions durables ; etc.</a:t>
            </a:r>
            <a:endParaRPr/>
          </a:p>
        </p:txBody>
      </p:sp>
      <p:sp>
        <p:nvSpPr>
          <p:cNvPr id="201" name="Google Shape;201;p12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210" name="Google Shape;210;p13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237" name="Google Shape;237;p14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5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249" name="Google Shape;249;p15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6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264" name="Google Shape;264;p16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7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279" name="Google Shape;279;p17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8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294" name="Google Shape;294;p18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1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216 tonnes équivalent à 115’000 km parcourus par 10 voitures sur 1 année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Achats mesurés et prolongement de la durée de vie</a:t>
            </a:r>
            <a:endParaRPr/>
          </a:p>
        </p:txBody>
      </p:sp>
      <p:sp>
        <p:nvSpPr>
          <p:cNvPr id="313" name="Google Shape;313;p21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2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Gaz naturel 25% moins polluant que mazout, mais énergie fossile.</a:t>
            </a:r>
            <a:endParaRPr/>
          </a:p>
        </p:txBody>
      </p:sp>
      <p:sp>
        <p:nvSpPr>
          <p:cNvPr id="327" name="Google Shape;327;p22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3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24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Stratégie climatique suisse (2030)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Accords de Paris (2050)</a:t>
            </a:r>
            <a:endParaRPr/>
          </a:p>
        </p:txBody>
      </p:sp>
      <p:sp>
        <p:nvSpPr>
          <p:cNvPr id="342" name="Google Shape;342;p24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25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53" name="Google Shape;353;p25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26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66" name="Google Shape;366;p26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7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77" name="Google Shape;377;p27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8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29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80% du parc immobilier est ancien et non-encore rénové</a:t>
            </a:r>
            <a:endParaRPr/>
          </a:p>
        </p:txBody>
      </p:sp>
      <p:sp>
        <p:nvSpPr>
          <p:cNvPr id="396" name="Google Shape;396;p29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30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- pas de production éolienne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- faible production géothermique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- pas de chauffage à distance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-production solaire faible et sans évolution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b="0"/>
              <a:t>- production hydraulique en baisse</a:t>
            </a:r>
            <a:endParaRPr/>
          </a:p>
        </p:txBody>
      </p:sp>
      <p:sp>
        <p:nvSpPr>
          <p:cNvPr id="406" name="Google Shape;406;p30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1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32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33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3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34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4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150" name="Google Shape;150;p8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163" name="Google Shape;163;p9:notes"/>
          <p:cNvSpPr txBox="1">
            <a:spLocks noGrp="1"/>
          </p:cNvSpPr>
          <p:nvPr>
            <p:ph type="sldNum" idx="12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890338" y="640080"/>
            <a:ext cx="3734014" cy="256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fr-CH" sz="5400"/>
              <a:t>Bienvenue à la soirée participative</a:t>
            </a:r>
            <a:endParaRPr/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890339" y="5833494"/>
            <a:ext cx="3734014" cy="34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CH" sz="1800"/>
              <a:t>PECC, 14 septembre 2023 (NM)</a:t>
            </a:r>
            <a:endParaRPr/>
          </a:p>
        </p:txBody>
      </p:sp>
      <p:sp>
        <p:nvSpPr>
          <p:cNvPr id="92" name="Google Shape;92;p1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" descr="Une image contenant plein air, torrent, arbre, Cours d’eau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2881" r="2189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</a:pPr>
            <a:r>
              <a:rPr lang="fr-CH" sz="3000" b="1">
                <a:latin typeface="Arial Narrow"/>
                <a:ea typeface="Arial Narrow"/>
                <a:cs typeface="Arial Narrow"/>
                <a:sym typeface="Arial Narrow"/>
              </a:rPr>
              <a:t>PECC</a:t>
            </a:r>
            <a:r>
              <a:rPr lang="fr-CH" sz="3000">
                <a:latin typeface="Arial Narrow"/>
                <a:ea typeface="Arial Narrow"/>
                <a:cs typeface="Arial Narrow"/>
                <a:sym typeface="Arial Narrow"/>
              </a:rPr>
              <a:t> // PROCÉDURE</a:t>
            </a:r>
            <a:endParaRPr/>
          </a:p>
        </p:txBody>
      </p:sp>
      <p:cxnSp>
        <p:nvCxnSpPr>
          <p:cNvPr id="176" name="Google Shape;176;p10"/>
          <p:cNvCxnSpPr/>
          <p:nvPr/>
        </p:nvCxnSpPr>
        <p:spPr>
          <a:xfrm>
            <a:off x="406183" y="6519293"/>
            <a:ext cx="96395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77" name="Google Shape;177;p10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 txBox="1">
            <a:spLocks noGrp="1"/>
          </p:cNvSpPr>
          <p:nvPr>
            <p:ph type="body" idx="1"/>
          </p:nvPr>
        </p:nvSpPr>
        <p:spPr>
          <a:xfrm>
            <a:off x="1118515" y="1652588"/>
            <a:ext cx="8018051" cy="437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Phase 1 : 	</a:t>
            </a:r>
            <a:r>
              <a:rPr lang="fr-CH" b="1"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 et diagnostic communal 					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Phase 2 : </a:t>
            </a:r>
            <a:r>
              <a:rPr lang="fr-CH" b="1"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Elaboration de la </a:t>
            </a:r>
            <a:r>
              <a:rPr lang="fr-CH" b="1">
                <a:latin typeface="Arial Narrow"/>
                <a:ea typeface="Arial Narrow"/>
                <a:cs typeface="Arial Narrow"/>
                <a:sym typeface="Arial Narrow"/>
              </a:rPr>
              <a:t>vision et des objectifs</a:t>
            </a: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		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Phase 3 :	Etablissement du </a:t>
            </a:r>
            <a:r>
              <a:rPr lang="fr-CH" b="1">
                <a:latin typeface="Arial Narrow"/>
                <a:ea typeface="Arial Narrow"/>
                <a:cs typeface="Arial Narrow"/>
                <a:sym typeface="Arial Narrow"/>
              </a:rPr>
              <a:t>plan d’actions </a:t>
            </a: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						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Phase 4 : 	</a:t>
            </a:r>
            <a:r>
              <a:rPr lang="fr-CH" b="1">
                <a:latin typeface="Arial Narrow"/>
                <a:ea typeface="Arial Narrow"/>
                <a:cs typeface="Arial Narrow"/>
                <a:sym typeface="Arial Narrow"/>
              </a:rPr>
              <a:t>Mise en œuvre et suivi </a:t>
            </a: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des actions</a:t>
            </a:r>
            <a:endParaRPr/>
          </a:p>
        </p:txBody>
      </p:sp>
      <p:sp>
        <p:nvSpPr>
          <p:cNvPr id="179" name="Google Shape;179;p10"/>
          <p:cNvSpPr txBox="1"/>
          <p:nvPr/>
        </p:nvSpPr>
        <p:spPr>
          <a:xfrm rot="-5400000">
            <a:off x="588894" y="2761949"/>
            <a:ext cx="9685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Année 1</a:t>
            </a:r>
            <a:endParaRPr/>
          </a:p>
        </p:txBody>
      </p:sp>
      <p:sp>
        <p:nvSpPr>
          <p:cNvPr id="180" name="Google Shape;180;p10"/>
          <p:cNvSpPr txBox="1"/>
          <p:nvPr/>
        </p:nvSpPr>
        <p:spPr>
          <a:xfrm rot="-5400000">
            <a:off x="361269" y="5298505"/>
            <a:ext cx="14237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Années 2 à 4</a:t>
            </a:r>
            <a:endParaRPr/>
          </a:p>
        </p:txBody>
      </p:sp>
      <p:sp>
        <p:nvSpPr>
          <p:cNvPr id="181" name="Google Shape;181;p10"/>
          <p:cNvSpPr/>
          <p:nvPr/>
        </p:nvSpPr>
        <p:spPr>
          <a:xfrm>
            <a:off x="1465942" y="1712459"/>
            <a:ext cx="87589" cy="2476754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"/>
          <p:cNvSpPr/>
          <p:nvPr/>
        </p:nvSpPr>
        <p:spPr>
          <a:xfrm>
            <a:off x="1465942" y="4747658"/>
            <a:ext cx="87589" cy="1502965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 rot="-5400000">
            <a:off x="271198" y="2792727"/>
            <a:ext cx="208743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6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Etablissement du PECC</a:t>
            </a:r>
            <a:endParaRPr/>
          </a:p>
        </p:txBody>
      </p:sp>
      <p:sp>
        <p:nvSpPr>
          <p:cNvPr id="184" name="Google Shape;184;p10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PROCÉDURE</a:t>
            </a:r>
            <a:endParaRPr/>
          </a:p>
        </p:txBody>
      </p:sp>
      <p:sp>
        <p:nvSpPr>
          <p:cNvPr id="185" name="Google Shape;185;p10"/>
          <p:cNvSpPr txBox="1"/>
          <p:nvPr/>
        </p:nvSpPr>
        <p:spPr>
          <a:xfrm>
            <a:off x="8950960" y="4348145"/>
            <a:ext cx="2971108" cy="43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fr-CH" sz="2000" b="0" i="1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Approbation du PECC</a:t>
            </a:r>
            <a:endParaRPr/>
          </a:p>
        </p:txBody>
      </p:sp>
      <p:cxnSp>
        <p:nvCxnSpPr>
          <p:cNvPr id="186" name="Google Shape;186;p10"/>
          <p:cNvCxnSpPr/>
          <p:nvPr/>
        </p:nvCxnSpPr>
        <p:spPr>
          <a:xfrm>
            <a:off x="406183" y="4527933"/>
            <a:ext cx="8874977" cy="0"/>
          </a:xfrm>
          <a:prstGeom prst="straightConnector1">
            <a:avLst/>
          </a:prstGeom>
          <a:noFill/>
          <a:ln w="57150" cap="rnd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 txBox="1"/>
          <p:nvPr/>
        </p:nvSpPr>
        <p:spPr>
          <a:xfrm>
            <a:off x="1118515" y="527178"/>
            <a:ext cx="8664114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CH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Phase 1 : 	</a:t>
            </a:r>
            <a:r>
              <a:rPr lang="fr-CH"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r>
              <a:rPr lang="fr-CH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et diagnostic communal</a:t>
            </a:r>
            <a:endParaRPr/>
          </a:p>
        </p:txBody>
      </p:sp>
      <p:cxnSp>
        <p:nvCxnSpPr>
          <p:cNvPr id="193" name="Google Shape;193;p11"/>
          <p:cNvCxnSpPr/>
          <p:nvPr/>
        </p:nvCxnSpPr>
        <p:spPr>
          <a:xfrm>
            <a:off x="406183" y="6519293"/>
            <a:ext cx="96395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94" name="Google Shape;194;p11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1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PROCÉDURE</a:t>
            </a:r>
            <a:endParaRPr/>
          </a:p>
        </p:txBody>
      </p:sp>
      <p:sp>
        <p:nvSpPr>
          <p:cNvPr id="196" name="Google Shape;196;p11"/>
          <p:cNvSpPr txBox="1"/>
          <p:nvPr/>
        </p:nvSpPr>
        <p:spPr>
          <a:xfrm>
            <a:off x="2500814" y="1017715"/>
            <a:ext cx="678034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rPr lang="fr-CH"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- Diagnostic général (situation, territoire, infrastructures, réseaux)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rPr lang="fr-CH"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- Bilan énergétique et bilan carbone des émissions directes et indirectes du territoire et de l’administration</a:t>
            </a:r>
            <a:endParaRPr/>
          </a:p>
        </p:txBody>
      </p:sp>
      <p:pic>
        <p:nvPicPr>
          <p:cNvPr id="197" name="Google Shape;197;p11"/>
          <p:cNvPicPr preferRelativeResize="0"/>
          <p:nvPr/>
        </p:nvPicPr>
        <p:blipFill rotWithShape="1">
          <a:blip r:embed="rId4">
            <a:alphaModFix/>
          </a:blip>
          <a:srcRect t="8943" r="57181"/>
          <a:stretch/>
        </p:blipFill>
        <p:spPr>
          <a:xfrm>
            <a:off x="2960282" y="2770619"/>
            <a:ext cx="7129214" cy="3319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 txBox="1">
            <a:spLocks noGrp="1"/>
          </p:cNvSpPr>
          <p:nvPr>
            <p:ph type="body" idx="1"/>
          </p:nvPr>
        </p:nvSpPr>
        <p:spPr>
          <a:xfrm>
            <a:off x="1118515" y="544060"/>
            <a:ext cx="7728305" cy="48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H">
                <a:latin typeface="Arial Narrow"/>
                <a:ea typeface="Arial Narrow"/>
                <a:cs typeface="Arial Narrow"/>
                <a:sym typeface="Arial Narrow"/>
              </a:rPr>
              <a:t>Phase 2 : 	</a:t>
            </a:r>
            <a:r>
              <a:rPr lang="fr-CH" b="1">
                <a:latin typeface="Arial Narrow"/>
                <a:ea typeface="Arial Narrow"/>
                <a:cs typeface="Arial Narrow"/>
                <a:sym typeface="Arial Narrow"/>
              </a:rPr>
              <a:t>Elaboration de la vision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				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	- Définition d’une vision politique en matière d’énergie, de climat 	et de durabilité à l’horizon </a:t>
            </a:r>
            <a:r>
              <a:rPr lang="fr-CH" sz="2200" b="1">
                <a:latin typeface="Arial Narrow"/>
                <a:ea typeface="Arial Narrow"/>
                <a:cs typeface="Arial Narrow"/>
                <a:sym typeface="Arial Narrow"/>
              </a:rPr>
              <a:t>2050</a:t>
            </a: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 	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	- Etablissement d’objectifs à l’horizon </a:t>
            </a:r>
            <a:r>
              <a:rPr lang="fr-CH" sz="2200" b="1">
                <a:latin typeface="Arial Narrow"/>
                <a:ea typeface="Arial Narrow"/>
                <a:cs typeface="Arial Narrow"/>
                <a:sym typeface="Arial Narrow"/>
              </a:rPr>
              <a:t>2030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	- Choix d’un slogan et logo (ou illustration graphique) pour la 		symbolisation de la démarche et sa communication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204" name="Google Shape;204;p12"/>
          <p:cNvCxnSpPr/>
          <p:nvPr/>
        </p:nvCxnSpPr>
        <p:spPr>
          <a:xfrm>
            <a:off x="406183" y="6519293"/>
            <a:ext cx="96395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05" name="Google Shape;205;p12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2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PROCÉDURE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Google Shape;212;p13"/>
          <p:cNvCxnSpPr/>
          <p:nvPr/>
        </p:nvCxnSpPr>
        <p:spPr>
          <a:xfrm>
            <a:off x="406183" y="6519293"/>
            <a:ext cx="96395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13" name="Google Shape;213;p13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3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PROCÉDURE</a:t>
            </a:r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2012999" y="2289193"/>
            <a:ext cx="5524731" cy="1395395"/>
            <a:chOff x="2054573" y="2289193"/>
            <a:chExt cx="5524731" cy="1395395"/>
          </a:xfrm>
        </p:grpSpPr>
        <p:sp>
          <p:nvSpPr>
            <p:cNvPr id="216" name="Google Shape;216;p13"/>
            <p:cNvSpPr txBox="1"/>
            <p:nvPr/>
          </p:nvSpPr>
          <p:spPr>
            <a:xfrm>
              <a:off x="2341292" y="2289193"/>
              <a:ext cx="5238012" cy="807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457200" marR="0" lvl="1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fr-CH" sz="18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Actions énergétiques et de réduction</a:t>
              </a:r>
              <a:endParaRPr/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pic>
          <p:nvPicPr>
            <p:cNvPr id="217" name="Google Shape;217;p13" descr="Énergie renouvelable contour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54573" y="2381063"/>
              <a:ext cx="755703" cy="755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13"/>
            <p:cNvSpPr txBox="1"/>
            <p:nvPr/>
          </p:nvSpPr>
          <p:spPr>
            <a:xfrm>
              <a:off x="2810276" y="2899758"/>
              <a:ext cx="3419544" cy="784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16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N°13 : Planifier l’approvisionnement en énergie du territoire communal</a:t>
              </a:r>
              <a:endParaRPr/>
            </a:p>
            <a:p>
              <a:pPr marL="0" marR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140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…</a:t>
              </a:r>
              <a:endParaRPr/>
            </a:p>
            <a:p>
              <a:pPr marL="0" marR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140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...</a:t>
              </a: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894854" y="2700266"/>
              <a:ext cx="3297490" cy="8932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13"/>
          <p:cNvGrpSpPr/>
          <p:nvPr/>
        </p:nvGrpSpPr>
        <p:grpSpPr>
          <a:xfrm>
            <a:off x="3844935" y="3798087"/>
            <a:ext cx="5524731" cy="1162817"/>
            <a:chOff x="2054572" y="3798087"/>
            <a:chExt cx="5524731" cy="1162817"/>
          </a:xfrm>
        </p:grpSpPr>
        <p:sp>
          <p:nvSpPr>
            <p:cNvPr id="221" name="Google Shape;221;p13"/>
            <p:cNvSpPr txBox="1"/>
            <p:nvPr/>
          </p:nvSpPr>
          <p:spPr>
            <a:xfrm>
              <a:off x="2348568" y="3798087"/>
              <a:ext cx="5230735" cy="450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457200" marR="0" lvl="1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fr-CH" sz="18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Actions climatiques et d’adaptation</a:t>
              </a:r>
              <a:endParaRPr/>
            </a:p>
          </p:txBody>
        </p:sp>
        <p:pic>
          <p:nvPicPr>
            <p:cNvPr id="222" name="Google Shape;222;p13" descr="Durabilité contour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54572" y="3836658"/>
              <a:ext cx="755703" cy="755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"/>
            <p:cNvSpPr txBox="1"/>
            <p:nvPr/>
          </p:nvSpPr>
          <p:spPr>
            <a:xfrm>
              <a:off x="2814895" y="4360740"/>
              <a:ext cx="3410141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16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N°17 : Renforcer la biodiversité</a:t>
              </a:r>
              <a:endParaRPr/>
            </a:p>
            <a:p>
              <a:pPr marL="0" marR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140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…</a:t>
              </a:r>
              <a:endParaRPr/>
            </a:p>
            <a:p>
              <a:pPr marL="0" marR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140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…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894854" y="4190740"/>
              <a:ext cx="3158621" cy="89320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3"/>
          <p:cNvGrpSpPr/>
          <p:nvPr/>
        </p:nvGrpSpPr>
        <p:grpSpPr>
          <a:xfrm>
            <a:off x="5870798" y="5076503"/>
            <a:ext cx="4213002" cy="1314206"/>
            <a:chOff x="2032000" y="5076503"/>
            <a:chExt cx="4213002" cy="1314206"/>
          </a:xfrm>
        </p:grpSpPr>
        <p:pic>
          <p:nvPicPr>
            <p:cNvPr id="226" name="Google Shape;226;p13" descr="Carrefour contour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32000" y="5097805"/>
              <a:ext cx="755703" cy="755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"/>
            <p:cNvSpPr txBox="1"/>
            <p:nvPr/>
          </p:nvSpPr>
          <p:spPr>
            <a:xfrm>
              <a:off x="2370611" y="5076503"/>
              <a:ext cx="3800750" cy="347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45720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fr-CH" sz="18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Autres actions transversales</a:t>
              </a:r>
              <a:endParaRPr/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228" name="Google Shape;228;p13"/>
            <p:cNvSpPr txBox="1"/>
            <p:nvPr/>
          </p:nvSpPr>
          <p:spPr>
            <a:xfrm>
              <a:off x="2825458" y="5605879"/>
              <a:ext cx="3419544" cy="784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16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N°4 : Favoriser la participation et l’engagement de la population</a:t>
              </a:r>
              <a:endParaRPr/>
            </a:p>
            <a:p>
              <a:pPr marL="0" marR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140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…</a:t>
              </a:r>
              <a:endParaRPr/>
            </a:p>
            <a:p>
              <a:pPr marL="0" marR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140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…</a:t>
              </a: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890070" y="5438656"/>
              <a:ext cx="2586582" cy="89320"/>
            </a:xfrm>
            <a:prstGeom prst="rect">
              <a:avLst/>
            </a:prstGeom>
            <a:solidFill>
              <a:srgbClr val="FECE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13"/>
          <p:cNvSpPr txBox="1"/>
          <p:nvPr/>
        </p:nvSpPr>
        <p:spPr>
          <a:xfrm>
            <a:off x="1118515" y="544060"/>
            <a:ext cx="9041485" cy="161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CH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Phase 3 : 	</a:t>
            </a:r>
            <a:r>
              <a:rPr lang="fr-CH"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Etablissement du plan d’actions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- Sélection des actions sur la base de la vision définie, des objectifs à 	atteindre et des enjeux climatiques auxquels le territoire devra faire face</a:t>
            </a:r>
            <a:endParaRPr/>
          </a:p>
        </p:txBody>
      </p:sp>
      <p:sp>
        <p:nvSpPr>
          <p:cNvPr id="231" name="Google Shape;231;p13"/>
          <p:cNvSpPr txBox="1"/>
          <p:nvPr/>
        </p:nvSpPr>
        <p:spPr>
          <a:xfrm>
            <a:off x="928486" y="2433546"/>
            <a:ext cx="999935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fr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actions</a:t>
            </a:r>
            <a:endParaRPr/>
          </a:p>
        </p:txBody>
      </p:sp>
      <p:sp>
        <p:nvSpPr>
          <p:cNvPr id="232" name="Google Shape;232;p13"/>
          <p:cNvSpPr txBox="1"/>
          <p:nvPr/>
        </p:nvSpPr>
        <p:spPr>
          <a:xfrm>
            <a:off x="2721077" y="3905702"/>
            <a:ext cx="999935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fr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actions</a:t>
            </a:r>
            <a:endParaRPr/>
          </a:p>
        </p:txBody>
      </p:sp>
      <p:sp>
        <p:nvSpPr>
          <p:cNvPr id="233" name="Google Shape;233;p13"/>
          <p:cNvSpPr txBox="1"/>
          <p:nvPr/>
        </p:nvSpPr>
        <p:spPr>
          <a:xfrm>
            <a:off x="4745074" y="5155323"/>
            <a:ext cx="999935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fr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9" name="Google Shape;239;p14"/>
          <p:cNvCxnSpPr/>
          <p:nvPr/>
        </p:nvCxnSpPr>
        <p:spPr>
          <a:xfrm>
            <a:off x="406183" y="6519293"/>
            <a:ext cx="96395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40" name="Google Shape;240;p14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4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PROCÉDURE</a:t>
            </a:r>
            <a:endParaRPr/>
          </a:p>
        </p:txBody>
      </p:sp>
      <p:grpSp>
        <p:nvGrpSpPr>
          <p:cNvPr id="242" name="Google Shape;242;p14"/>
          <p:cNvGrpSpPr/>
          <p:nvPr/>
        </p:nvGrpSpPr>
        <p:grpSpPr>
          <a:xfrm>
            <a:off x="1885650" y="1147352"/>
            <a:ext cx="8420701" cy="5235691"/>
            <a:chOff x="3149491" y="1690589"/>
            <a:chExt cx="6326597" cy="4327017"/>
          </a:xfrm>
        </p:grpSpPr>
        <p:pic>
          <p:nvPicPr>
            <p:cNvPr id="243" name="Google Shape;243;p14"/>
            <p:cNvPicPr preferRelativeResize="0"/>
            <p:nvPr/>
          </p:nvPicPr>
          <p:blipFill rotWithShape="1">
            <a:blip r:embed="rId4">
              <a:alphaModFix/>
            </a:blip>
            <a:srcRect t="2003"/>
            <a:stretch/>
          </p:blipFill>
          <p:spPr>
            <a:xfrm>
              <a:off x="3149491" y="1690589"/>
              <a:ext cx="3148784" cy="4327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14"/>
            <p:cNvPicPr preferRelativeResize="0"/>
            <p:nvPr/>
          </p:nvPicPr>
          <p:blipFill rotWithShape="1">
            <a:blip r:embed="rId5">
              <a:alphaModFix/>
            </a:blip>
            <a:srcRect t="2443"/>
            <a:stretch/>
          </p:blipFill>
          <p:spPr>
            <a:xfrm>
              <a:off x="6327304" y="2007947"/>
              <a:ext cx="3148784" cy="35675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5" name="Google Shape;245;p14"/>
          <p:cNvSpPr txBox="1"/>
          <p:nvPr/>
        </p:nvSpPr>
        <p:spPr>
          <a:xfrm>
            <a:off x="1118515" y="544060"/>
            <a:ext cx="9041485" cy="48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CH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Phase 3 : 	</a:t>
            </a:r>
            <a:r>
              <a:rPr lang="fr-CH"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Etablissement du plan d’actions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			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/>
          <p:nvPr/>
        </p:nvSpPr>
        <p:spPr>
          <a:xfrm>
            <a:off x="7981950" y="990600"/>
            <a:ext cx="2901950" cy="41099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5"/>
          <p:cNvSpPr txBox="1">
            <a:spLocks noGrp="1"/>
          </p:cNvSpPr>
          <p:nvPr>
            <p:ph type="body" idx="1"/>
          </p:nvPr>
        </p:nvSpPr>
        <p:spPr>
          <a:xfrm>
            <a:off x="685314" y="1825625"/>
            <a:ext cx="104142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 b="1">
                <a:latin typeface="Arial Narrow"/>
                <a:ea typeface="Arial Narrow"/>
                <a:cs typeface="Arial Narrow"/>
                <a:sym typeface="Arial Narrow"/>
              </a:rPr>
              <a:t>Planifier l’approvisionnement en énergie du territoire communal</a:t>
            </a:r>
            <a:endParaRPr/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Encourager l’efficacité énergétique des bâtiments privés</a:t>
            </a:r>
            <a:endParaRPr/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Assurer l’exemplarité et la conception durable des bâtiments publics</a:t>
            </a:r>
            <a:endParaRPr/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Minimiser et optimiser l’éclairage public</a:t>
            </a:r>
            <a:endParaRPr/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Développer les réseaux de chaleurs durables</a:t>
            </a:r>
            <a:endParaRPr/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Développer la production d’électricité photovoltaïque</a:t>
            </a:r>
            <a:endParaRPr/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Sécuriser et améliorer les infrastructures et itinéraires de mobilité douce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3" name="Google Shape;253;p15" descr="Énergie renouvelable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108" y="49025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 txBox="1"/>
          <p:nvPr/>
        </p:nvSpPr>
        <p:spPr>
          <a:xfrm>
            <a:off x="8685005" y="636423"/>
            <a:ext cx="3059320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Actions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énergétiques</a:t>
            </a:r>
            <a:endParaRPr/>
          </a:p>
        </p:txBody>
      </p:sp>
      <p:sp>
        <p:nvSpPr>
          <p:cNvPr id="255" name="Google Shape;255;p15"/>
          <p:cNvSpPr/>
          <p:nvPr/>
        </p:nvSpPr>
        <p:spPr>
          <a:xfrm rot="5400000">
            <a:off x="-1157846" y="3793888"/>
            <a:ext cx="4129089" cy="137001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5"/>
          <p:cNvSpPr txBox="1"/>
          <p:nvPr/>
        </p:nvSpPr>
        <p:spPr>
          <a:xfrm>
            <a:off x="8685005" y="1644485"/>
            <a:ext cx="2752724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1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3 actions / 7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257" name="Google Shape;257;p15"/>
          <p:cNvCxnSpPr/>
          <p:nvPr/>
        </p:nvCxnSpPr>
        <p:spPr>
          <a:xfrm>
            <a:off x="406183" y="6519293"/>
            <a:ext cx="96395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8" name="Google Shape;258;p15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PROCÉDURE</a:t>
            </a:r>
            <a:endParaRPr/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4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949859" y="523793"/>
            <a:ext cx="8664114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Phase 3 : 	</a:t>
            </a:r>
            <a:r>
              <a:rPr lang="fr-CH" sz="22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Etablissement du plan d’actions</a:t>
            </a: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"/>
          <p:cNvSpPr/>
          <p:nvPr/>
        </p:nvSpPr>
        <p:spPr>
          <a:xfrm>
            <a:off x="7981950" y="990600"/>
            <a:ext cx="2752725" cy="410998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6"/>
          <p:cNvSpPr txBox="1">
            <a:spLocks noGrp="1"/>
          </p:cNvSpPr>
          <p:nvPr>
            <p:ph type="body" idx="1"/>
          </p:nvPr>
        </p:nvSpPr>
        <p:spPr>
          <a:xfrm>
            <a:off x="685314" y="1825625"/>
            <a:ext cx="104142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 b="1">
                <a:latin typeface="Arial Narrow"/>
                <a:ea typeface="Arial Narrow"/>
                <a:cs typeface="Arial Narrow"/>
                <a:sym typeface="Arial Narrow"/>
              </a:rPr>
              <a:t>Renforcer la biodiversité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Lutter contre les espèces exotiques envahissantes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Aménager et protéger les cours d’eau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Prévenir et gérer les dangers naturels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Protéger la santé des ainés (canicules)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Préserver les sols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68" name="Google Shape;268;p16" descr="Durabilité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108" y="49025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6"/>
          <p:cNvSpPr txBox="1"/>
          <p:nvPr/>
        </p:nvSpPr>
        <p:spPr>
          <a:xfrm>
            <a:off x="8685005" y="636423"/>
            <a:ext cx="2906919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Actions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climatiques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0" name="Google Shape;270;p16"/>
          <p:cNvSpPr/>
          <p:nvPr/>
        </p:nvSpPr>
        <p:spPr>
          <a:xfrm rot="5400000">
            <a:off x="-1043322" y="3801252"/>
            <a:ext cx="3900044" cy="137001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6"/>
          <p:cNvSpPr txBox="1"/>
          <p:nvPr/>
        </p:nvSpPr>
        <p:spPr>
          <a:xfrm>
            <a:off x="8685005" y="1644485"/>
            <a:ext cx="2752724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1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3 actions / 6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272" name="Google Shape;272;p16"/>
          <p:cNvCxnSpPr/>
          <p:nvPr/>
        </p:nvCxnSpPr>
        <p:spPr>
          <a:xfrm>
            <a:off x="406183" y="6519293"/>
            <a:ext cx="96395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3" name="Google Shape;273;p16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PROCÉDURE</a:t>
            </a:r>
            <a:endParaRPr/>
          </a:p>
        </p:txBody>
      </p:sp>
      <p:pic>
        <p:nvPicPr>
          <p:cNvPr id="274" name="Google Shape;274;p16"/>
          <p:cNvPicPr preferRelativeResize="0"/>
          <p:nvPr/>
        </p:nvPicPr>
        <p:blipFill rotWithShape="1">
          <a:blip r:embed="rId4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6"/>
          <p:cNvSpPr txBox="1"/>
          <p:nvPr/>
        </p:nvSpPr>
        <p:spPr>
          <a:xfrm>
            <a:off x="949859" y="523793"/>
            <a:ext cx="8664114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Phase 3 : 	</a:t>
            </a:r>
            <a:r>
              <a:rPr lang="fr-CH" sz="22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Etablissement du plan d’actions</a:t>
            </a: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"/>
          <p:cNvSpPr/>
          <p:nvPr/>
        </p:nvSpPr>
        <p:spPr>
          <a:xfrm>
            <a:off x="7981950" y="990600"/>
            <a:ext cx="2882900" cy="410998"/>
          </a:xfrm>
          <a:prstGeom prst="rect">
            <a:avLst/>
          </a:prstGeom>
          <a:solidFill>
            <a:srgbClr val="FECE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7"/>
          <p:cNvSpPr txBox="1">
            <a:spLocks noGrp="1"/>
          </p:cNvSpPr>
          <p:nvPr>
            <p:ph type="body" idx="1"/>
          </p:nvPr>
        </p:nvSpPr>
        <p:spPr>
          <a:xfrm>
            <a:off x="685314" y="1825625"/>
            <a:ext cx="104142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1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H" sz="2200" b="1">
                <a:latin typeface="Arial Narrow"/>
                <a:ea typeface="Arial Narrow"/>
                <a:cs typeface="Arial Narrow"/>
                <a:sym typeface="Arial Narrow"/>
              </a:rPr>
              <a:t>Favoriser la participation et l’engagement de la population</a:t>
            </a:r>
            <a:endParaRPr/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Mettre en place une commission climat / énergie / durabilité</a:t>
            </a:r>
            <a:endParaRPr/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Créer un fonds pour  le climat / énergie / durabilité</a:t>
            </a:r>
            <a:endParaRPr/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Former les élus et le personnel communal</a:t>
            </a:r>
            <a:endParaRPr/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Promouvoir des achats décarbonés et responsables</a:t>
            </a:r>
            <a:endParaRPr/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Favoriser la réduction, la réutilisation et le recyclage des déchets</a:t>
            </a:r>
            <a:endParaRPr/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Organiser et accueillir des manifestations responsables</a:t>
            </a:r>
            <a:endParaRPr/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Rénover et construire de manière durable</a:t>
            </a:r>
            <a:endParaRPr/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Promouvoir une alimentation locale, saine et durable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83" name="Google Shape;283;p17" descr="Carrefour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108" y="49025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7"/>
          <p:cNvSpPr txBox="1"/>
          <p:nvPr/>
        </p:nvSpPr>
        <p:spPr>
          <a:xfrm>
            <a:off x="8685005" y="636423"/>
            <a:ext cx="3059320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Actions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transversales</a:t>
            </a:r>
            <a:endParaRPr/>
          </a:p>
        </p:txBody>
      </p:sp>
      <p:sp>
        <p:nvSpPr>
          <p:cNvPr id="285" name="Google Shape;285;p17"/>
          <p:cNvSpPr/>
          <p:nvPr/>
        </p:nvSpPr>
        <p:spPr>
          <a:xfrm rot="5400000">
            <a:off x="-1225711" y="3814128"/>
            <a:ext cx="4264819" cy="137001"/>
          </a:xfrm>
          <a:prstGeom prst="rect">
            <a:avLst/>
          </a:prstGeom>
          <a:solidFill>
            <a:srgbClr val="FECE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8685005" y="1644485"/>
            <a:ext cx="2752724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1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4 actions / 9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287" name="Google Shape;287;p17"/>
          <p:cNvCxnSpPr/>
          <p:nvPr/>
        </p:nvCxnSpPr>
        <p:spPr>
          <a:xfrm>
            <a:off x="406183" y="6519293"/>
            <a:ext cx="96395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88" name="Google Shape;288;p17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PROCÉDURE</a:t>
            </a:r>
            <a:endParaRPr/>
          </a:p>
        </p:txBody>
      </p:sp>
      <p:pic>
        <p:nvPicPr>
          <p:cNvPr id="289" name="Google Shape;289;p17"/>
          <p:cNvPicPr preferRelativeResize="0"/>
          <p:nvPr/>
        </p:nvPicPr>
        <p:blipFill rotWithShape="1">
          <a:blip r:embed="rId4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7"/>
          <p:cNvSpPr txBox="1"/>
          <p:nvPr/>
        </p:nvSpPr>
        <p:spPr>
          <a:xfrm>
            <a:off x="949859" y="523793"/>
            <a:ext cx="8664114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Phase 3 : 	</a:t>
            </a:r>
            <a:r>
              <a:rPr lang="fr-CH" sz="22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Etablissement du plan d’actions</a:t>
            </a: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18"/>
          <p:cNvCxnSpPr/>
          <p:nvPr/>
        </p:nvCxnSpPr>
        <p:spPr>
          <a:xfrm>
            <a:off x="406183" y="6519293"/>
            <a:ext cx="96395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97" name="Google Shape;297;p18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PROCÉDURE</a:t>
            </a:r>
            <a:endParaRPr/>
          </a:p>
        </p:txBody>
      </p:sp>
      <p:pic>
        <p:nvPicPr>
          <p:cNvPr id="298" name="Google Shape;298;p18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8"/>
          <p:cNvSpPr txBox="1"/>
          <p:nvPr/>
        </p:nvSpPr>
        <p:spPr>
          <a:xfrm>
            <a:off x="1118515" y="544060"/>
            <a:ext cx="8927185" cy="48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CH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Phase 4 : 	</a:t>
            </a:r>
            <a:r>
              <a:rPr lang="fr-CH"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Mise en œuvre et suivi des actions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- Mise en œuvre et suivi des actions sur les 3 années suivant l’adoption du PECC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1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Une action c’est :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		- une réalisation concrète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		- une demande de crédit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		- une mise au budget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		- un préavis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		- une directive, planification ou règlementation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		- un mandat d’études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		- etc.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r-CH" sz="2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			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ETAT DES LIEUX</a:t>
            </a:r>
            <a:endParaRPr sz="3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282804" y="6080289"/>
            <a:ext cx="3044858" cy="64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-CH" sz="1800">
                <a:latin typeface="Calibri"/>
                <a:ea typeface="Calibri"/>
                <a:cs typeface="Calibri"/>
                <a:sym typeface="Calibri"/>
              </a:rPr>
              <a:t>PECC 14 septembre 2023 </a:t>
            </a:r>
            <a:br>
              <a:rPr lang="fr-CH" sz="1800">
                <a:latin typeface="Calibri"/>
                <a:ea typeface="Calibri"/>
                <a:cs typeface="Calibri"/>
                <a:sym typeface="Calibri"/>
              </a:rPr>
            </a:br>
            <a:r>
              <a:rPr lang="fr-CH" sz="1800">
                <a:latin typeface="Calibri"/>
                <a:ea typeface="Calibri"/>
                <a:cs typeface="Calibri"/>
                <a:sym typeface="Calibri"/>
              </a:rPr>
              <a:t>(NM)</a:t>
            </a:r>
            <a:endParaRPr/>
          </a:p>
        </p:txBody>
      </p:sp>
      <p:pic>
        <p:nvPicPr>
          <p:cNvPr id="100" name="Google Shape;100;p2" descr="Une image contenant texte, capture d’écran, diagramme, Poli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76906" y="98023"/>
            <a:ext cx="5839199" cy="5869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CH" sz="36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BILAN</a:t>
            </a:r>
            <a: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CH" sz="36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CARBONE</a:t>
            </a:r>
            <a:b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 L’ADMINISTRATION</a:t>
            </a:r>
            <a:endParaRPr sz="3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0748" y="1094323"/>
            <a:ext cx="7090502" cy="466935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1"/>
          <p:cNvSpPr txBox="1"/>
          <p:nvPr/>
        </p:nvSpPr>
        <p:spPr>
          <a:xfrm>
            <a:off x="9130847" y="4641772"/>
            <a:ext cx="1603273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7" name="Google Shape;317;p21"/>
          <p:cNvCxnSpPr/>
          <p:nvPr/>
        </p:nvCxnSpPr>
        <p:spPr>
          <a:xfrm>
            <a:off x="406183" y="6519293"/>
            <a:ext cx="9354851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18" name="Google Shape;318;p21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endParaRPr/>
          </a:p>
        </p:txBody>
      </p:sp>
      <p:pic>
        <p:nvPicPr>
          <p:cNvPr id="319" name="Google Shape;319;p21"/>
          <p:cNvPicPr preferRelativeResize="0"/>
          <p:nvPr/>
        </p:nvPicPr>
        <p:blipFill rotWithShape="1">
          <a:blip r:embed="rId4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1"/>
          <p:cNvSpPr txBox="1"/>
          <p:nvPr/>
        </p:nvSpPr>
        <p:spPr>
          <a:xfrm>
            <a:off x="7579971" y="4641772"/>
            <a:ext cx="16032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115’000 km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1" descr="Voiture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38011" y="4514164"/>
            <a:ext cx="624548" cy="62454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1"/>
          <p:cNvSpPr txBox="1"/>
          <p:nvPr/>
        </p:nvSpPr>
        <p:spPr>
          <a:xfrm>
            <a:off x="9072938" y="4641772"/>
            <a:ext cx="60796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pic>
        <p:nvPicPr>
          <p:cNvPr id="323" name="Google Shape;323;p21" descr="Flèche : pivoter à gauche contou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6779141" y="418612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078" y="3425624"/>
            <a:ext cx="4893530" cy="291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2"/>
          <p:cNvPicPr preferRelativeResize="0"/>
          <p:nvPr/>
        </p:nvPicPr>
        <p:blipFill rotWithShape="1">
          <a:blip r:embed="rId4">
            <a:alphaModFix/>
          </a:blip>
          <a:srcRect l="2183"/>
          <a:stretch/>
        </p:blipFill>
        <p:spPr>
          <a:xfrm>
            <a:off x="4680857" y="798692"/>
            <a:ext cx="7177314" cy="42246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22"/>
          <p:cNvCxnSpPr/>
          <p:nvPr/>
        </p:nvCxnSpPr>
        <p:spPr>
          <a:xfrm>
            <a:off x="406183" y="6519293"/>
            <a:ext cx="9354851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2" name="Google Shape;332;p22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endParaRPr/>
          </a:p>
        </p:txBody>
      </p:sp>
      <p:pic>
        <p:nvPicPr>
          <p:cNvPr id="333" name="Google Shape;333;p22"/>
          <p:cNvPicPr preferRelativeResize="0"/>
          <p:nvPr/>
        </p:nvPicPr>
        <p:blipFill rotWithShape="1">
          <a:blip r:embed="rId5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CH" sz="36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BILAN</a:t>
            </a:r>
            <a: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CH" sz="36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CARBONE</a:t>
            </a:r>
            <a:b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TERRITORIAL</a:t>
            </a:r>
            <a:endParaRPr sz="3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4" name="Google Shape;344;p24"/>
          <p:cNvCxnSpPr/>
          <p:nvPr/>
        </p:nvCxnSpPr>
        <p:spPr>
          <a:xfrm>
            <a:off x="406183" y="6519293"/>
            <a:ext cx="9354851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45" name="Google Shape;345;p24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endParaRPr/>
          </a:p>
        </p:txBody>
      </p:sp>
      <p:pic>
        <p:nvPicPr>
          <p:cNvPr id="346" name="Google Shape;346;p24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9579" y="1242556"/>
            <a:ext cx="8152841" cy="43728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8" name="Google Shape;348;p24"/>
          <p:cNvCxnSpPr/>
          <p:nvPr/>
        </p:nvCxnSpPr>
        <p:spPr>
          <a:xfrm>
            <a:off x="5848350" y="2959100"/>
            <a:ext cx="3359100" cy="1168500"/>
          </a:xfrm>
          <a:prstGeom prst="bentConnector3">
            <a:avLst>
              <a:gd name="adj1" fmla="val 99906"/>
            </a:avLst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9" name="Google Shape;349;p24"/>
          <p:cNvSpPr txBox="1"/>
          <p:nvPr/>
        </p:nvSpPr>
        <p:spPr>
          <a:xfrm>
            <a:off x="8078291" y="2458170"/>
            <a:ext cx="16032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÷</a:t>
            </a:r>
            <a:r>
              <a:rPr lang="fr-CH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10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08" y="328452"/>
            <a:ext cx="7905785" cy="62010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p25"/>
          <p:cNvCxnSpPr/>
          <p:nvPr/>
        </p:nvCxnSpPr>
        <p:spPr>
          <a:xfrm>
            <a:off x="406183" y="6519293"/>
            <a:ext cx="9354851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7" name="Google Shape;357;p25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endParaRPr/>
          </a:p>
        </p:txBody>
      </p:sp>
      <p:pic>
        <p:nvPicPr>
          <p:cNvPr id="358" name="Google Shape;358;p25"/>
          <p:cNvPicPr preferRelativeResize="0"/>
          <p:nvPr/>
        </p:nvPicPr>
        <p:blipFill rotWithShape="1">
          <a:blip r:embed="rId4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5"/>
          <p:cNvSpPr txBox="1"/>
          <p:nvPr/>
        </p:nvSpPr>
        <p:spPr>
          <a:xfrm>
            <a:off x="7602041" y="4641772"/>
            <a:ext cx="1603273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  </a:t>
            </a:r>
            <a:r>
              <a:rPr lang="fr-CH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A/R</a:t>
            </a:r>
            <a:endParaRPr/>
          </a:p>
        </p:txBody>
      </p:sp>
      <p:sp>
        <p:nvSpPr>
          <p:cNvPr id="360" name="Google Shape;360;p25"/>
          <p:cNvSpPr/>
          <p:nvPr/>
        </p:nvSpPr>
        <p:spPr>
          <a:xfrm>
            <a:off x="9118845" y="4732495"/>
            <a:ext cx="641874" cy="208400"/>
          </a:xfrm>
          <a:custGeom>
            <a:avLst/>
            <a:gdLst/>
            <a:ahLst/>
            <a:cxnLst/>
            <a:rect l="l" t="t" r="r" b="b"/>
            <a:pathLst>
              <a:path w="641874" h="208400" extrusionOk="0">
                <a:moveTo>
                  <a:pt x="51350" y="190366"/>
                </a:moveTo>
                <a:cubicBezTo>
                  <a:pt x="55336" y="197156"/>
                  <a:pt x="62392" y="201566"/>
                  <a:pt x="70242" y="202174"/>
                </a:cubicBezTo>
                <a:lnTo>
                  <a:pt x="130596" y="206826"/>
                </a:lnTo>
                <a:cubicBezTo>
                  <a:pt x="144477" y="207876"/>
                  <a:pt x="158363" y="208401"/>
                  <a:pt x="172254" y="208401"/>
                </a:cubicBezTo>
                <a:cubicBezTo>
                  <a:pt x="209654" y="208401"/>
                  <a:pt x="246953" y="204528"/>
                  <a:pt x="283555" y="196845"/>
                </a:cubicBezTo>
                <a:lnTo>
                  <a:pt x="588678" y="132815"/>
                </a:lnTo>
                <a:cubicBezTo>
                  <a:pt x="588678" y="132815"/>
                  <a:pt x="647607" y="120448"/>
                  <a:pt x="641420" y="90984"/>
                </a:cubicBezTo>
                <a:cubicBezTo>
                  <a:pt x="638145" y="75413"/>
                  <a:pt x="587230" y="60283"/>
                  <a:pt x="559040" y="60283"/>
                </a:cubicBezTo>
                <a:cubicBezTo>
                  <a:pt x="555680" y="60237"/>
                  <a:pt x="552322" y="60527"/>
                  <a:pt x="549019" y="61149"/>
                </a:cubicBezTo>
                <a:lnTo>
                  <a:pt x="366367" y="99532"/>
                </a:lnTo>
                <a:lnTo>
                  <a:pt x="149363" y="2110"/>
                </a:lnTo>
                <a:cubicBezTo>
                  <a:pt x="146258" y="718"/>
                  <a:pt x="142893" y="-1"/>
                  <a:pt x="139491" y="0"/>
                </a:cubicBezTo>
                <a:cubicBezTo>
                  <a:pt x="137830" y="2"/>
                  <a:pt x="136174" y="173"/>
                  <a:pt x="134548" y="512"/>
                </a:cubicBezTo>
                <a:lnTo>
                  <a:pt x="107248" y="6242"/>
                </a:lnTo>
                <a:cubicBezTo>
                  <a:pt x="103996" y="6919"/>
                  <a:pt x="101909" y="10104"/>
                  <a:pt x="102586" y="13356"/>
                </a:cubicBezTo>
                <a:cubicBezTo>
                  <a:pt x="102864" y="14690"/>
                  <a:pt x="103586" y="15889"/>
                  <a:pt x="104634" y="16759"/>
                </a:cubicBezTo>
                <a:lnTo>
                  <a:pt x="236717" y="126738"/>
                </a:lnTo>
                <a:lnTo>
                  <a:pt x="107067" y="153943"/>
                </a:lnTo>
                <a:lnTo>
                  <a:pt x="38817" y="95486"/>
                </a:lnTo>
                <a:cubicBezTo>
                  <a:pt x="34554" y="91845"/>
                  <a:pt x="28842" y="90392"/>
                  <a:pt x="23357" y="91550"/>
                </a:cubicBezTo>
                <a:lnTo>
                  <a:pt x="4732" y="95423"/>
                </a:lnTo>
                <a:cubicBezTo>
                  <a:pt x="1487" y="96132"/>
                  <a:pt x="-569" y="99337"/>
                  <a:pt x="140" y="102582"/>
                </a:cubicBezTo>
                <a:cubicBezTo>
                  <a:pt x="270" y="103180"/>
                  <a:pt x="492" y="103756"/>
                  <a:pt x="796" y="104287"/>
                </a:cubicBezTo>
                <a:close/>
                <a:moveTo>
                  <a:pt x="246793" y="114639"/>
                </a:moveTo>
                <a:lnTo>
                  <a:pt x="130289" y="17625"/>
                </a:lnTo>
                <a:cubicBezTo>
                  <a:pt x="130218" y="17570"/>
                  <a:pt x="130234" y="17507"/>
                  <a:pt x="130289" y="17491"/>
                </a:cubicBezTo>
                <a:lnTo>
                  <a:pt x="137759" y="15917"/>
                </a:lnTo>
                <a:cubicBezTo>
                  <a:pt x="139483" y="15550"/>
                  <a:pt x="141278" y="15743"/>
                  <a:pt x="142884" y="16468"/>
                </a:cubicBezTo>
                <a:lnTo>
                  <a:pt x="359920" y="113891"/>
                </a:lnTo>
                <a:lnTo>
                  <a:pt x="364588" y="115985"/>
                </a:lnTo>
                <a:lnTo>
                  <a:pt x="369603" y="114938"/>
                </a:lnTo>
                <a:lnTo>
                  <a:pt x="552286" y="76602"/>
                </a:lnTo>
                <a:cubicBezTo>
                  <a:pt x="554524" y="76195"/>
                  <a:pt x="556798" y="76015"/>
                  <a:pt x="559072" y="76066"/>
                </a:cubicBezTo>
                <a:cubicBezTo>
                  <a:pt x="583955" y="76066"/>
                  <a:pt x="619079" y="88228"/>
                  <a:pt x="626109" y="95392"/>
                </a:cubicBezTo>
                <a:cubicBezTo>
                  <a:pt x="625511" y="103043"/>
                  <a:pt x="604217" y="113497"/>
                  <a:pt x="585466" y="117433"/>
                </a:cubicBezTo>
                <a:lnTo>
                  <a:pt x="280343" y="181479"/>
                </a:lnTo>
                <a:cubicBezTo>
                  <a:pt x="244804" y="188928"/>
                  <a:pt x="208590" y="192687"/>
                  <a:pt x="172278" y="192696"/>
                </a:cubicBezTo>
                <a:cubicBezTo>
                  <a:pt x="158840" y="192696"/>
                  <a:pt x="145230" y="192169"/>
                  <a:pt x="131832" y="191122"/>
                </a:cubicBezTo>
                <a:lnTo>
                  <a:pt x="71470" y="186470"/>
                </a:lnTo>
                <a:cubicBezTo>
                  <a:pt x="68750" y="186256"/>
                  <a:pt x="66305" y="184728"/>
                  <a:pt x="64921" y="182376"/>
                </a:cubicBezTo>
                <a:lnTo>
                  <a:pt x="21263" y="108058"/>
                </a:lnTo>
                <a:lnTo>
                  <a:pt x="26624" y="106932"/>
                </a:lnTo>
                <a:cubicBezTo>
                  <a:pt x="26780" y="106901"/>
                  <a:pt x="26938" y="106885"/>
                  <a:pt x="27096" y="106885"/>
                </a:cubicBezTo>
                <a:cubicBezTo>
                  <a:pt x="27651" y="106882"/>
                  <a:pt x="28188" y="107081"/>
                  <a:pt x="28608" y="107444"/>
                </a:cubicBezTo>
                <a:lnTo>
                  <a:pt x="96857" y="165900"/>
                </a:lnTo>
                <a:lnTo>
                  <a:pt x="102745" y="170946"/>
                </a:lnTo>
                <a:lnTo>
                  <a:pt x="110334" y="169372"/>
                </a:lnTo>
                <a:lnTo>
                  <a:pt x="239984" y="142167"/>
                </a:lnTo>
                <a:lnTo>
                  <a:pt x="251705" y="139703"/>
                </a:lnTo>
                <a:lnTo>
                  <a:pt x="266197" y="151605"/>
                </a:lnTo>
                <a:cubicBezTo>
                  <a:pt x="269558" y="154363"/>
                  <a:pt x="274519" y="153875"/>
                  <a:pt x="277277" y="150515"/>
                </a:cubicBezTo>
                <a:cubicBezTo>
                  <a:pt x="280035" y="147154"/>
                  <a:pt x="279547" y="142193"/>
                  <a:pt x="276187" y="1394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25" descr="Flèche : pivoter à gauche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6779141" y="418612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5"/>
          <p:cNvSpPr txBox="1"/>
          <p:nvPr/>
        </p:nvSpPr>
        <p:spPr>
          <a:xfrm>
            <a:off x="9806967" y="4641772"/>
            <a:ext cx="16032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GVA-NYC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186" y="3408028"/>
            <a:ext cx="4792286" cy="28517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26"/>
          <p:cNvCxnSpPr/>
          <p:nvPr/>
        </p:nvCxnSpPr>
        <p:spPr>
          <a:xfrm>
            <a:off x="406183" y="6519293"/>
            <a:ext cx="9354851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70" name="Google Shape;370;p26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endParaRPr/>
          </a:p>
        </p:txBody>
      </p:sp>
      <p:pic>
        <p:nvPicPr>
          <p:cNvPr id="371" name="Google Shape;371;p26"/>
          <p:cNvPicPr preferRelativeResize="0"/>
          <p:nvPr/>
        </p:nvPicPr>
        <p:blipFill rotWithShape="1">
          <a:blip r:embed="rId4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 rotWithShape="1">
          <a:blip r:embed="rId5">
            <a:alphaModFix/>
          </a:blip>
          <a:srcRect l="1713" b="2689"/>
          <a:stretch/>
        </p:blipFill>
        <p:spPr>
          <a:xfrm>
            <a:off x="4673600" y="843332"/>
            <a:ext cx="7090443" cy="413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66917" y="3701560"/>
            <a:ext cx="1373565" cy="445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7"/>
          <p:cNvPicPr preferRelativeResize="0"/>
          <p:nvPr/>
        </p:nvPicPr>
        <p:blipFill rotWithShape="1">
          <a:blip r:embed="rId3">
            <a:alphaModFix/>
          </a:blip>
          <a:srcRect b="92366"/>
          <a:stretch/>
        </p:blipFill>
        <p:spPr>
          <a:xfrm>
            <a:off x="1388085" y="510069"/>
            <a:ext cx="9415828" cy="3812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" name="Google Shape;380;p27"/>
          <p:cNvCxnSpPr/>
          <p:nvPr/>
        </p:nvCxnSpPr>
        <p:spPr>
          <a:xfrm>
            <a:off x="406183" y="6519293"/>
            <a:ext cx="9354851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81" name="Google Shape;381;p27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endParaRPr/>
          </a:p>
        </p:txBody>
      </p:sp>
      <p:pic>
        <p:nvPicPr>
          <p:cNvPr id="382" name="Google Shape;382;p27"/>
          <p:cNvPicPr preferRelativeResize="0"/>
          <p:nvPr/>
        </p:nvPicPr>
        <p:blipFill rotWithShape="1">
          <a:blip r:embed="rId4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7"/>
          <p:cNvPicPr preferRelativeResize="0"/>
          <p:nvPr/>
        </p:nvPicPr>
        <p:blipFill rotWithShape="1">
          <a:blip r:embed="rId3">
            <a:alphaModFix/>
          </a:blip>
          <a:srcRect t="8731"/>
          <a:stretch/>
        </p:blipFill>
        <p:spPr>
          <a:xfrm>
            <a:off x="1388085" y="846158"/>
            <a:ext cx="9415828" cy="45586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27"/>
          <p:cNvCxnSpPr/>
          <p:nvPr/>
        </p:nvCxnSpPr>
        <p:spPr>
          <a:xfrm>
            <a:off x="5210175" y="5460618"/>
            <a:ext cx="4942383" cy="0"/>
          </a:xfrm>
          <a:prstGeom prst="straightConnector1">
            <a:avLst/>
          </a:prstGeom>
          <a:noFill/>
          <a:ln w="635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>
            <a:off x="2381250" y="5456894"/>
            <a:ext cx="2190750" cy="0"/>
          </a:xfrm>
          <a:prstGeom prst="straightConnector1">
            <a:avLst/>
          </a:prstGeom>
          <a:noFill/>
          <a:ln w="635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1457870" y="5547951"/>
            <a:ext cx="4037509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85% </a:t>
            </a:r>
            <a:r>
              <a:rPr lang="fr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km parcourus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98% </a:t>
            </a:r>
            <a:r>
              <a:rPr lang="fr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GES dans les faits</a:t>
            </a:r>
            <a:endParaRPr/>
          </a:p>
        </p:txBody>
      </p:sp>
      <p:sp>
        <p:nvSpPr>
          <p:cNvPr id="387" name="Google Shape;387;p27"/>
          <p:cNvSpPr txBox="1"/>
          <p:nvPr/>
        </p:nvSpPr>
        <p:spPr>
          <a:xfrm>
            <a:off x="5723525" y="5534256"/>
            <a:ext cx="4037509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15% </a:t>
            </a:r>
            <a:r>
              <a:rPr lang="fr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km parcourus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2% </a:t>
            </a:r>
            <a:r>
              <a:rPr lang="fr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GES dans les faits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DEFIS &amp; </a:t>
            </a:r>
            <a:b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CH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OPPORTUNITES</a:t>
            </a:r>
            <a:endParaRPr sz="3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p29"/>
          <p:cNvCxnSpPr/>
          <p:nvPr/>
        </p:nvCxnSpPr>
        <p:spPr>
          <a:xfrm>
            <a:off x="406183" y="6519293"/>
            <a:ext cx="9354851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99" name="Google Shape;399;p29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endParaRPr/>
          </a:p>
        </p:txBody>
      </p:sp>
      <p:pic>
        <p:nvPicPr>
          <p:cNvPr id="400" name="Google Shape;400;p29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1" name="Google Shape;401;p29"/>
          <p:cNvGraphicFramePr/>
          <p:nvPr/>
        </p:nvGraphicFramePr>
        <p:xfrm>
          <a:off x="2032000" y="961944"/>
          <a:ext cx="8136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2" name="Google Shape;402;p29"/>
          <p:cNvSpPr txBox="1">
            <a:spLocks noGrp="1"/>
          </p:cNvSpPr>
          <p:nvPr>
            <p:ph type="title"/>
          </p:nvPr>
        </p:nvSpPr>
        <p:spPr>
          <a:xfrm>
            <a:off x="838200" y="85346"/>
            <a:ext cx="10515600" cy="79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</a:pPr>
            <a:r>
              <a:rPr lang="fr-CH" sz="3000" b="1">
                <a:latin typeface="Arial Narrow"/>
                <a:ea typeface="Arial Narrow"/>
                <a:cs typeface="Arial Narrow"/>
                <a:sym typeface="Arial Narrow"/>
              </a:rPr>
              <a:t>PECC</a:t>
            </a:r>
            <a:r>
              <a:rPr lang="fr-CH" sz="3000">
                <a:latin typeface="Arial Narrow"/>
                <a:ea typeface="Arial Narrow"/>
                <a:cs typeface="Arial Narrow"/>
                <a:sym typeface="Arial Narrow"/>
              </a:rPr>
              <a:t> // DEFIS &amp; OPPORTUNITES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3" descr="Une image contenant plein air, torrent, arbre, Cours d’eau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35000"/>
          </a:blip>
          <a:srcRect t="2707" b="223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/>
        </p:nvSpPr>
        <p:spPr>
          <a:xfrm>
            <a:off x="556181" y="207390"/>
            <a:ext cx="7835344" cy="520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municipalité invite la population à participer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population a son mot à dire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Poser quelques questions après la présentation du PECC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Lors de la partie participative </a:t>
            </a:r>
            <a:r>
              <a:rPr lang="fr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(moment phare de cette soirée)</a:t>
            </a:r>
            <a:endParaRPr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Apporter des idées</a:t>
            </a:r>
            <a:endParaRPr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Réfléchir sur des actions</a:t>
            </a:r>
            <a:endParaRPr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Constituer un groupe de travail</a:t>
            </a:r>
            <a:endParaRPr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Démarrer le concours de logo et slogan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556181" y="5797001"/>
            <a:ext cx="3195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PECC, 14 septembre 2023 (NM)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8" name="Google Shape;408;p30"/>
          <p:cNvCxnSpPr/>
          <p:nvPr/>
        </p:nvCxnSpPr>
        <p:spPr>
          <a:xfrm>
            <a:off x="406183" y="6519293"/>
            <a:ext cx="9354851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09" name="Google Shape;40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</a:pPr>
            <a:r>
              <a:rPr lang="fr-CH" sz="3000" b="1">
                <a:latin typeface="Arial Narrow"/>
                <a:ea typeface="Arial Narrow"/>
                <a:cs typeface="Arial Narrow"/>
                <a:sym typeface="Arial Narrow"/>
              </a:rPr>
              <a:t>PECC</a:t>
            </a:r>
            <a:r>
              <a:rPr lang="fr-CH" sz="3000">
                <a:latin typeface="Arial Narrow"/>
                <a:ea typeface="Arial Narrow"/>
                <a:cs typeface="Arial Narrow"/>
                <a:sym typeface="Arial Narrow"/>
              </a:rPr>
              <a:t> // DEFIS &amp; OPPORTUNITES</a:t>
            </a:r>
            <a:endParaRPr/>
          </a:p>
        </p:txBody>
      </p:sp>
      <p:sp>
        <p:nvSpPr>
          <p:cNvPr id="410" name="Google Shape;410;p30"/>
          <p:cNvSpPr txBox="1">
            <a:spLocks noGrp="1"/>
          </p:cNvSpPr>
          <p:nvPr>
            <p:ph type="body" idx="1"/>
          </p:nvPr>
        </p:nvSpPr>
        <p:spPr>
          <a:xfrm>
            <a:off x="1462500" y="1825624"/>
            <a:ext cx="10236014" cy="455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 b="1">
                <a:latin typeface="Arial Narrow"/>
                <a:ea typeface="Arial Narrow"/>
                <a:cs typeface="Arial Narrow"/>
                <a:sym typeface="Arial Narrow"/>
              </a:rPr>
              <a:t>Des rénovations complexes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- Contraintes patrimoniales et rigidité du cadre légal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- Coût économique et complexité de la procédure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 b="1">
                <a:latin typeface="Arial Narrow"/>
                <a:ea typeface="Arial Narrow"/>
                <a:cs typeface="Arial Narrow"/>
                <a:sym typeface="Arial Narrow"/>
              </a:rPr>
              <a:t>Recours aux énergies renouvelables : entre contraintes et opportunités</a:t>
            </a:r>
            <a:endParaRPr sz="2200" b="1">
              <a:highlight>
                <a:srgbClr val="FFFF00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- Une production durable encore trop faible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- … et des contraintes patrimoniales (solaire, éolien), géographiques et topographiques (géothermie), climatiques (hydraulique), économiques, légales, foncières, etc.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- Mais, des opportunités multiples (communication, incitation, facilitation, concrétisation)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11" name="Google Shape;411;p30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0" descr="Énergie renouvelable contou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335" y="3288314"/>
            <a:ext cx="687003" cy="6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0" descr="Cigogne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335" y="1686943"/>
            <a:ext cx="687003" cy="687003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0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ETAT DES LIEUX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1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fr-CH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MERCI </a:t>
            </a:r>
            <a:r>
              <a:rPr lang="fr-CH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POUR VOTRE ATTENTION</a:t>
            </a:r>
            <a:endParaRPr sz="2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7353" y="6065987"/>
            <a:ext cx="3650467" cy="44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980" y="5903417"/>
            <a:ext cx="605284" cy="76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32" descr="Une image contenant plein air, torrent, arbre, Cours d’eau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35000"/>
          </a:blip>
          <a:srcRect t="2707" b="223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2"/>
          <p:cNvSpPr txBox="1"/>
          <p:nvPr/>
        </p:nvSpPr>
        <p:spPr>
          <a:xfrm>
            <a:off x="556181" y="207390"/>
            <a:ext cx="10688468" cy="5451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septembre 2023 au 8 novembre 2023, groupes de travail sur les différentes actions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Prévoir un café PECC avec les jeunes.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octobre 2023: café PECC (info du groupe de travail sur leur avancement)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novembre 2023: restitution des travaux faits par le groupe de travail, à la municipalité.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novembre 2023 à 19h30 : deuxième séance PECC avec la population </a:t>
            </a: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(présentation des actions sélectionnées par le groupe de travail, choix définitif des actions, résultat concours logo et slogan)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2"/>
          <p:cNvSpPr txBox="1"/>
          <p:nvPr/>
        </p:nvSpPr>
        <p:spPr>
          <a:xfrm>
            <a:off x="556181" y="6074000"/>
            <a:ext cx="3195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PECC, 14 septembre 2023 (NM)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33" descr="Une image contenant plein air, torrent, arbre, Cours d’eau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35000"/>
          </a:blip>
          <a:srcRect t="2707" b="22307"/>
          <a:stretch/>
        </p:blipFill>
        <p:spPr>
          <a:xfrm>
            <a:off x="-1504" y="0"/>
            <a:ext cx="12191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3"/>
          <p:cNvSpPr txBox="1"/>
          <p:nvPr/>
        </p:nvSpPr>
        <p:spPr>
          <a:xfrm>
            <a:off x="556181" y="207390"/>
            <a:ext cx="10688468" cy="5575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 novembre 2023: démarrage de la phase trois, avec le bureau ABA et la municipalité, pour l’élaboration du plan d’action et de sa rédaction.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mars 2024: document finalisé pour relecture avant validation.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mars 2024: validation PECC dans sa forme finale par la municipalité.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mars 2024: date butoir pour remise PECC terminé, au Canton.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 le courant de l’année 2024, troisième séance PECC avec la population à 19h30</a:t>
            </a: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retour du canton, mise en œuvre du PECC.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 la suite, une séance PECC annuelle avec la population</a:t>
            </a: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suivi de la mise en œuvre.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cafés PECC par année</a:t>
            </a: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état de situation et réflexions sur de nouvelles actions.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3"/>
          <p:cNvSpPr txBox="1"/>
          <p:nvPr/>
        </p:nvSpPr>
        <p:spPr>
          <a:xfrm>
            <a:off x="554657" y="6281278"/>
            <a:ext cx="3195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PECC, 14 septembre 2023 (NM)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34" descr="Une image contenant plein air, torrent, arbre, Cours d’eau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35000"/>
          </a:blip>
          <a:srcRect t="2707" b="22307"/>
          <a:stretch/>
        </p:blipFill>
        <p:spPr>
          <a:xfrm>
            <a:off x="-3008" y="0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4"/>
          <p:cNvSpPr txBox="1"/>
          <p:nvPr/>
        </p:nvSpPr>
        <p:spPr>
          <a:xfrm>
            <a:off x="1981964" y="1093509"/>
            <a:ext cx="8228072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Merci pour votre participation et je vous invite à passer à la partie récréative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7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Apéro</a:t>
            </a:r>
            <a:endParaRPr sz="7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4"/>
          <p:cNvSpPr txBox="1"/>
          <p:nvPr/>
        </p:nvSpPr>
        <p:spPr>
          <a:xfrm>
            <a:off x="556181" y="6074000"/>
            <a:ext cx="3195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PECC, 14 septembre 2023 (NM)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4" descr="Une image contenant plein air, torrent, arbre, Cours d’eau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35000"/>
          </a:blip>
          <a:srcRect t="2707" b="223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733463" y="207390"/>
            <a:ext cx="7835344" cy="532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Qu’a déjà entrepris la commune 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Extinction des lumières la nuit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Réfection des captages d’eau des fontaines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Changement des fenêtres des bâtiments communaux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Entretien de «l’espace vert» sans pesticide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 à la biodiversité de notre territoire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Entretien des routes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Cafés PECC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556181" y="5797001"/>
            <a:ext cx="3195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PECC, 14 septembre 2023 (NM)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5" descr="Une image contenant plein air, torrent, arbre, Cours d’eau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35000"/>
          </a:blip>
          <a:srcRect t="2707" b="223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/>
        </p:nvSpPr>
        <p:spPr>
          <a:xfrm>
            <a:off x="556181" y="207390"/>
            <a:ext cx="10688468" cy="600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Réflexions pour l’avenir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Liaison piétonne gare – Bourg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Eclairage public: «monitoring»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Réseau d’eau potable avec Croy et Juriens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Incitation à prendre les transports public, projet de parking payant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Projet «immobilier» centralisé au Fochau, près de la gare, nouvelles technologies d’économie d’énergie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Chauffage à distance à plaquettes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Remise en eau du canal Maillefer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Réfection des routes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127" name="Google Shape;127;p5"/>
          <p:cNvSpPr txBox="1"/>
          <p:nvPr/>
        </p:nvSpPr>
        <p:spPr>
          <a:xfrm>
            <a:off x="556181" y="6074000"/>
            <a:ext cx="3195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PECC, 14 septembre 2023 (NM)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6" descr="Une image contenant plein air, torrent, arbre, Cours d’eau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35000"/>
          </a:blip>
          <a:srcRect t="2707" b="223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"/>
          <p:cNvSpPr txBox="1"/>
          <p:nvPr/>
        </p:nvSpPr>
        <p:spPr>
          <a:xfrm>
            <a:off x="556181" y="207390"/>
            <a:ext cx="10688468" cy="323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Limites: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Capacité financière communale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Taxe ?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Conseil Général: «initiative, motion»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Toutes les idées ne seront pas forcément réalisables</a:t>
            </a:r>
            <a:endParaRPr/>
          </a:p>
        </p:txBody>
      </p:sp>
      <p:sp>
        <p:nvSpPr>
          <p:cNvPr id="136" name="Google Shape;136;p6"/>
          <p:cNvSpPr txBox="1"/>
          <p:nvPr/>
        </p:nvSpPr>
        <p:spPr>
          <a:xfrm>
            <a:off x="556181" y="6074000"/>
            <a:ext cx="3195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PECC, 14 septembre 2023 (NM)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7353" y="6065987"/>
            <a:ext cx="3650467" cy="44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 descr="Une image contenant sombr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t="37343" b="13678"/>
          <a:stretch/>
        </p:blipFill>
        <p:spPr>
          <a:xfrm>
            <a:off x="554181" y="571212"/>
            <a:ext cx="11083639" cy="513772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1316180" y="6249948"/>
            <a:ext cx="70199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ÉNERGIE ET CLIMAT COMMUNAL (PECC)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"/>
          <p:cNvSpPr txBox="1">
            <a:spLocks noGrp="1"/>
          </p:cNvSpPr>
          <p:nvPr>
            <p:ph type="subTitle" idx="1"/>
          </p:nvPr>
        </p:nvSpPr>
        <p:spPr>
          <a:xfrm>
            <a:off x="1316180" y="5951042"/>
            <a:ext cx="6370495" cy="36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CH" sz="1600" b="1"/>
              <a:t>Commune de Romainmôtier-Envy </a:t>
            </a:r>
            <a:r>
              <a:rPr lang="fr-CH" sz="1600"/>
              <a:t>| 14 septembre 2023</a:t>
            </a:r>
            <a:endParaRPr/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180" y="5903417"/>
            <a:ext cx="605284" cy="76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</a:pPr>
            <a:r>
              <a:rPr lang="fr-CH" sz="3000" b="1">
                <a:latin typeface="Arial Narrow"/>
                <a:ea typeface="Arial Narrow"/>
                <a:cs typeface="Arial Narrow"/>
                <a:sym typeface="Arial Narrow"/>
              </a:rPr>
              <a:t>PECC</a:t>
            </a:r>
            <a:r>
              <a:rPr lang="fr-CH" sz="3000">
                <a:latin typeface="Arial Narrow"/>
                <a:ea typeface="Arial Narrow"/>
                <a:cs typeface="Arial Narrow"/>
                <a:sym typeface="Arial Narrow"/>
              </a:rPr>
              <a:t> // DEFINITION</a:t>
            </a:r>
            <a:endParaRPr/>
          </a:p>
        </p:txBody>
      </p:sp>
      <p:sp>
        <p:nvSpPr>
          <p:cNvPr id="153" name="Google Shape;153;p8"/>
          <p:cNvSpPr txBox="1">
            <a:spLocks noGrp="1"/>
          </p:cNvSpPr>
          <p:nvPr>
            <p:ph type="body" idx="1"/>
          </p:nvPr>
        </p:nvSpPr>
        <p:spPr>
          <a:xfrm>
            <a:off x="1462500" y="1825625"/>
            <a:ext cx="87229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H" b="1">
                <a:latin typeface="Arial Narrow"/>
                <a:ea typeface="Arial Narrow"/>
                <a:cs typeface="Arial Narrow"/>
                <a:sym typeface="Arial Narrow"/>
              </a:rPr>
              <a:t>Le PECC, c’est 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Un outil qui doit permettre à la Commune de participer, à son échelle et selon ses moyens, à endiguer le phénomène de réchauffement climatique.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Un fil rouge afin de guider la mise en place des actions et mesures que la Commune s’engage à entreprendre sur les 4 prochaines années.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Un engagement envers les citoyens et un document liant pour la Municipalité vis-à-vis du Canton.</a:t>
            </a:r>
            <a:endParaRPr/>
          </a:p>
          <a:p>
            <a:pPr marL="685800" lvl="1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4" name="Google Shape;154;p8"/>
          <p:cNvCxnSpPr/>
          <p:nvPr/>
        </p:nvCxnSpPr>
        <p:spPr>
          <a:xfrm>
            <a:off x="406183" y="6519293"/>
            <a:ext cx="97792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OBJECTIFS</a:t>
            </a:r>
            <a:endParaRPr/>
          </a:p>
        </p:txBody>
      </p:sp>
      <p:pic>
        <p:nvPicPr>
          <p:cNvPr id="157" name="Google Shape;157;p8" descr="Thermomètre contou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335" y="2607511"/>
            <a:ext cx="687003" cy="6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8" descr="Boussole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335" y="3648267"/>
            <a:ext cx="687003" cy="6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8" descr="Vivats contou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0335" y="4667709"/>
            <a:ext cx="687003" cy="687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</a:pPr>
            <a:r>
              <a:rPr lang="fr-CH" sz="3000" b="1">
                <a:latin typeface="Arial Narrow"/>
                <a:ea typeface="Arial Narrow"/>
                <a:cs typeface="Arial Narrow"/>
                <a:sym typeface="Arial Narrow"/>
              </a:rPr>
              <a:t>PECC</a:t>
            </a:r>
            <a:r>
              <a:rPr lang="fr-CH" sz="3000">
                <a:latin typeface="Arial Narrow"/>
                <a:ea typeface="Arial Narrow"/>
                <a:cs typeface="Arial Narrow"/>
                <a:sym typeface="Arial Narrow"/>
              </a:rPr>
              <a:t> // ENGAGEMENTS</a:t>
            </a:r>
            <a:endParaRPr/>
          </a:p>
        </p:txBody>
      </p:sp>
      <p:sp>
        <p:nvSpPr>
          <p:cNvPr id="166" name="Google Shape;166;p9"/>
          <p:cNvSpPr txBox="1">
            <a:spLocks noGrp="1"/>
          </p:cNvSpPr>
          <p:nvPr>
            <p:ph type="body" idx="1"/>
          </p:nvPr>
        </p:nvSpPr>
        <p:spPr>
          <a:xfrm>
            <a:off x="406183" y="1749425"/>
            <a:ext cx="680424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CH" b="1">
                <a:latin typeface="Arial Narrow"/>
                <a:ea typeface="Arial Narrow"/>
                <a:cs typeface="Arial Narrow"/>
                <a:sym typeface="Arial Narrow"/>
              </a:rPr>
              <a:t>La Commune s’engage à 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Élaborer et adopter un PECC (selon le modèle cantonal) d’ici au </a:t>
            </a:r>
            <a:r>
              <a:rPr lang="fr-CH" sz="2200" b="1">
                <a:latin typeface="Arial Narrow"/>
                <a:ea typeface="Arial Narrow"/>
                <a:cs typeface="Arial Narrow"/>
                <a:sym typeface="Arial Narrow"/>
              </a:rPr>
              <a:t>27 mars 2024</a:t>
            </a:r>
            <a:endParaRPr/>
          </a:p>
          <a:p>
            <a:pPr marL="685800" lvl="1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Mettre en œuvre au moins </a:t>
            </a:r>
            <a:r>
              <a:rPr lang="fr-CH" sz="2200" b="1">
                <a:latin typeface="Arial Narrow"/>
                <a:ea typeface="Arial Narrow"/>
                <a:cs typeface="Arial Narrow"/>
                <a:sym typeface="Arial Narrow"/>
              </a:rPr>
              <a:t>10</a:t>
            </a: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 actions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Inclure sa population et lui permettre d’exprimer son opinion, ses souhaits</a:t>
            </a:r>
            <a:endParaRPr/>
          </a:p>
          <a:p>
            <a:pPr marL="685800" lvl="1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fr-CH" sz="2200">
                <a:latin typeface="Arial Narrow"/>
                <a:ea typeface="Arial Narrow"/>
                <a:cs typeface="Arial Narrow"/>
                <a:sym typeface="Arial Narrow"/>
              </a:rPr>
              <a:t>Faire le suivi d’avancement de ses projets et réalisations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67" name="Google Shape;167;p9"/>
          <p:cNvCxnSpPr/>
          <p:nvPr/>
        </p:nvCxnSpPr>
        <p:spPr>
          <a:xfrm>
            <a:off x="406183" y="6519293"/>
            <a:ext cx="9334717" cy="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68" name="Google Shape;168;p9"/>
          <p:cNvPicPr preferRelativeResize="0"/>
          <p:nvPr/>
        </p:nvPicPr>
        <p:blipFill rotWithShape="1">
          <a:blip r:embed="rId3">
            <a:alphaModFix/>
          </a:blip>
          <a:srcRect t="29429" b="31388"/>
          <a:stretch/>
        </p:blipFill>
        <p:spPr>
          <a:xfrm>
            <a:off x="363773" y="6406006"/>
            <a:ext cx="643082" cy="2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/>
          <p:nvPr/>
        </p:nvSpPr>
        <p:spPr>
          <a:xfrm>
            <a:off x="8585200" y="6066971"/>
            <a:ext cx="3272971" cy="79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400" b="1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ENGAGEMENTS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1529</Words>
  <Application>Microsoft Office PowerPoint</Application>
  <PresentationFormat>Grand écran</PresentationFormat>
  <Paragraphs>307</Paragraphs>
  <Slides>34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Calibri</vt:lpstr>
      <vt:lpstr>Arial Narrow</vt:lpstr>
      <vt:lpstr>Noto Sans Symbols</vt:lpstr>
      <vt:lpstr>Thème Office</vt:lpstr>
      <vt:lpstr>Bienvenue à la soirée participative</vt:lpstr>
      <vt:lpstr>PECC 14 septembre 2023  (NM)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PECC // DEFINITION</vt:lpstr>
      <vt:lpstr>PECC // ENGAGEMENTS</vt:lpstr>
      <vt:lpstr>PECC // PROCÉDURE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ETAT DES LIEUX</vt:lpstr>
      <vt:lpstr>BILAN CARBONE DE L’ADMINISTRATION</vt:lpstr>
      <vt:lpstr>Présentation PowerPoint</vt:lpstr>
      <vt:lpstr>Présentation PowerPoint</vt:lpstr>
      <vt:lpstr>BILAN CARBONE TERRITORIAL</vt:lpstr>
      <vt:lpstr>Présentation PowerPoint</vt:lpstr>
      <vt:lpstr>Présentation PowerPoint</vt:lpstr>
      <vt:lpstr>Présentation PowerPoint</vt:lpstr>
      <vt:lpstr>Présentation PowerPoint</vt:lpstr>
      <vt:lpstr>DEFIS &amp;  OPPORTUNITES</vt:lpstr>
      <vt:lpstr>PECC // DEFIS &amp; OPPORTUNITES</vt:lpstr>
      <vt:lpstr>PECC // DEFIS &amp; OPPORTUNITES</vt:lpstr>
      <vt:lpstr>MERCI POUR VOTRE ATTENTION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à la soirée participative</dc:title>
  <dc:creator>Sandrine Mezenen</dc:creator>
  <cp:lastModifiedBy>Yves Mouquin</cp:lastModifiedBy>
  <cp:revision>1</cp:revision>
  <dcterms:created xsi:type="dcterms:W3CDTF">2023-09-10T19:31:08Z</dcterms:created>
  <dcterms:modified xsi:type="dcterms:W3CDTF">2023-09-18T16:04:16Z</dcterms:modified>
</cp:coreProperties>
</file>